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5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69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C495F-7CEE-4201-90A9-3E0E5305BDBF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8A6E1A-3A60-4E19-8333-114F705E8E74}">
      <dgm:prSet phldrT="[Texto]"/>
      <dgm:spPr/>
      <dgm:t>
        <a:bodyPr/>
        <a:lstStyle/>
        <a:p>
          <a:r>
            <a:rPr lang="es-ES" dirty="0" smtClean="0"/>
            <a:t>ENFERMEDAD CARDÍACA CORONARIA</a:t>
          </a:r>
          <a:endParaRPr lang="es-ES" dirty="0"/>
        </a:p>
      </dgm:t>
    </dgm:pt>
    <dgm:pt modelId="{C2497C4F-6050-4DC3-96EC-8166BFDFCC8A}" type="parTrans" cxnId="{2166038A-F15F-4A86-BEEC-0416A61469D2}">
      <dgm:prSet/>
      <dgm:spPr/>
      <dgm:t>
        <a:bodyPr/>
        <a:lstStyle/>
        <a:p>
          <a:endParaRPr lang="es-ES"/>
        </a:p>
      </dgm:t>
    </dgm:pt>
    <dgm:pt modelId="{2191064E-96FC-49D9-A2ED-E214C32B1CD1}" type="sibTrans" cxnId="{2166038A-F15F-4A86-BEEC-0416A61469D2}">
      <dgm:prSet/>
      <dgm:spPr/>
      <dgm:t>
        <a:bodyPr/>
        <a:lstStyle/>
        <a:p>
          <a:endParaRPr lang="es-ES"/>
        </a:p>
      </dgm:t>
    </dgm:pt>
    <dgm:pt modelId="{3EA2A956-DA14-4E66-895D-452665A247FB}">
      <dgm:prSet phldrT="[Texto]"/>
      <dgm:spPr/>
      <dgm:t>
        <a:bodyPr/>
        <a:lstStyle/>
        <a:p>
          <a:r>
            <a:rPr lang="es-ES" dirty="0" smtClean="0"/>
            <a:t>MARCADOR DE RESISTENCIA A LA INSULINA</a:t>
          </a:r>
          <a:endParaRPr lang="es-ES" dirty="0"/>
        </a:p>
      </dgm:t>
    </dgm:pt>
    <dgm:pt modelId="{DF118F2D-34B3-4BB0-8A89-B7330B80F49D}" type="parTrans" cxnId="{36404446-3BF0-4E6B-B042-F65B72788ABB}">
      <dgm:prSet/>
      <dgm:spPr/>
      <dgm:t>
        <a:bodyPr/>
        <a:lstStyle/>
        <a:p>
          <a:endParaRPr lang="es-ES"/>
        </a:p>
      </dgm:t>
    </dgm:pt>
    <dgm:pt modelId="{13A4C33F-F17F-447B-A927-997D902AF526}" type="sibTrans" cxnId="{36404446-3BF0-4E6B-B042-F65B72788ABB}">
      <dgm:prSet/>
      <dgm:spPr/>
      <dgm:t>
        <a:bodyPr/>
        <a:lstStyle/>
        <a:p>
          <a:endParaRPr lang="es-ES"/>
        </a:p>
      </dgm:t>
    </dgm:pt>
    <dgm:pt modelId="{019770CA-F75D-4C3A-882C-6967064A5534}">
      <dgm:prSet phldrT="[Texto]"/>
      <dgm:spPr/>
      <dgm:t>
        <a:bodyPr/>
        <a:lstStyle/>
        <a:p>
          <a:r>
            <a:rPr lang="es-ES" dirty="0" smtClean="0"/>
            <a:t>CÁNCER DE PRÓSTATA</a:t>
          </a:r>
          <a:endParaRPr lang="es-ES" dirty="0"/>
        </a:p>
      </dgm:t>
    </dgm:pt>
    <dgm:pt modelId="{FA881E50-3D4B-4015-B639-E766AB98829A}" type="parTrans" cxnId="{552B5607-ED36-43E3-872D-45167792C2F7}">
      <dgm:prSet/>
      <dgm:spPr/>
      <dgm:t>
        <a:bodyPr/>
        <a:lstStyle/>
        <a:p>
          <a:endParaRPr lang="es-ES"/>
        </a:p>
      </dgm:t>
    </dgm:pt>
    <dgm:pt modelId="{D54AA449-EDF9-49B3-9AAD-12343DBEA3AD}" type="sibTrans" cxnId="{552B5607-ED36-43E3-872D-45167792C2F7}">
      <dgm:prSet/>
      <dgm:spPr/>
      <dgm:t>
        <a:bodyPr/>
        <a:lstStyle/>
        <a:p>
          <a:endParaRPr lang="es-ES"/>
        </a:p>
      </dgm:t>
    </dgm:pt>
    <dgm:pt modelId="{4532E588-509C-41D6-9964-39FD47F34FC2}" type="pres">
      <dgm:prSet presAssocID="{2B6C495F-7CEE-4201-90A9-3E0E5305BDB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DAE40F-FF00-47C2-B447-9E6C8669EE3B}" type="pres">
      <dgm:prSet presAssocID="{DD8A6E1A-3A60-4E19-8333-114F705E8E74}" presName="circle1" presStyleLbl="node1" presStyleIdx="0" presStyleCnt="3" custLinFactNeighborY="3358"/>
      <dgm:spPr/>
    </dgm:pt>
    <dgm:pt modelId="{E1FF5DD8-0837-4AED-AAE6-67DA93F1FC2D}" type="pres">
      <dgm:prSet presAssocID="{DD8A6E1A-3A60-4E19-8333-114F705E8E74}" presName="space" presStyleCnt="0"/>
      <dgm:spPr/>
    </dgm:pt>
    <dgm:pt modelId="{9F73DCBA-C070-405B-B2D9-3702A5B3829A}" type="pres">
      <dgm:prSet presAssocID="{DD8A6E1A-3A60-4E19-8333-114F705E8E74}" presName="rect1" presStyleLbl="alignAcc1" presStyleIdx="0" presStyleCnt="3"/>
      <dgm:spPr/>
      <dgm:t>
        <a:bodyPr/>
        <a:lstStyle/>
        <a:p>
          <a:endParaRPr lang="es-ES"/>
        </a:p>
      </dgm:t>
    </dgm:pt>
    <dgm:pt modelId="{57C3933C-B90B-4582-B71D-7CE2543DD950}" type="pres">
      <dgm:prSet presAssocID="{3EA2A956-DA14-4E66-895D-452665A247FB}" presName="vertSpace2" presStyleLbl="node1" presStyleIdx="0" presStyleCnt="3"/>
      <dgm:spPr/>
    </dgm:pt>
    <dgm:pt modelId="{E502B597-8CC8-447D-A05F-4585E799E026}" type="pres">
      <dgm:prSet presAssocID="{3EA2A956-DA14-4E66-895D-452665A247FB}" presName="circle2" presStyleLbl="node1" presStyleIdx="1" presStyleCnt="3"/>
      <dgm:spPr/>
    </dgm:pt>
    <dgm:pt modelId="{81F49FCB-CFA9-4A2F-B770-E82AD02E1EAA}" type="pres">
      <dgm:prSet presAssocID="{3EA2A956-DA14-4E66-895D-452665A247FB}" presName="rect2" presStyleLbl="alignAcc1" presStyleIdx="1" presStyleCnt="3"/>
      <dgm:spPr/>
      <dgm:t>
        <a:bodyPr/>
        <a:lstStyle/>
        <a:p>
          <a:endParaRPr lang="es-ES"/>
        </a:p>
      </dgm:t>
    </dgm:pt>
    <dgm:pt modelId="{F2CB2228-32C9-4770-AF77-5AAF187DD14D}" type="pres">
      <dgm:prSet presAssocID="{019770CA-F75D-4C3A-882C-6967064A5534}" presName="vertSpace3" presStyleLbl="node1" presStyleIdx="1" presStyleCnt="3"/>
      <dgm:spPr/>
    </dgm:pt>
    <dgm:pt modelId="{548FD2E0-328C-4B4A-A258-A8FE504D17E8}" type="pres">
      <dgm:prSet presAssocID="{019770CA-F75D-4C3A-882C-6967064A5534}" presName="circle3" presStyleLbl="node1" presStyleIdx="2" presStyleCnt="3"/>
      <dgm:spPr/>
    </dgm:pt>
    <dgm:pt modelId="{363EBA87-2068-46DC-B314-3AB541044AA1}" type="pres">
      <dgm:prSet presAssocID="{019770CA-F75D-4C3A-882C-6967064A5534}" presName="rect3" presStyleLbl="alignAcc1" presStyleIdx="2" presStyleCnt="3"/>
      <dgm:spPr/>
      <dgm:t>
        <a:bodyPr/>
        <a:lstStyle/>
        <a:p>
          <a:endParaRPr lang="es-ES"/>
        </a:p>
      </dgm:t>
    </dgm:pt>
    <dgm:pt modelId="{DB92C371-41B7-4493-ADD2-0B87DA41EB15}" type="pres">
      <dgm:prSet presAssocID="{DD8A6E1A-3A60-4E19-8333-114F705E8E7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BEFD6-7EE4-47E0-8794-D44F13FD4C76}" type="pres">
      <dgm:prSet presAssocID="{3EA2A956-DA14-4E66-895D-452665A247F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3B1319-B637-4775-987E-A21884A24DF5}" type="pres">
      <dgm:prSet presAssocID="{019770CA-F75D-4C3A-882C-6967064A553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66038A-F15F-4A86-BEEC-0416A61469D2}" srcId="{2B6C495F-7CEE-4201-90A9-3E0E5305BDBF}" destId="{DD8A6E1A-3A60-4E19-8333-114F705E8E74}" srcOrd="0" destOrd="0" parTransId="{C2497C4F-6050-4DC3-96EC-8166BFDFCC8A}" sibTransId="{2191064E-96FC-49D9-A2ED-E214C32B1CD1}"/>
    <dgm:cxn modelId="{9C4CB77B-20C7-4424-A8B4-3BE9AD84FD35}" type="presOf" srcId="{019770CA-F75D-4C3A-882C-6967064A5534}" destId="{363EBA87-2068-46DC-B314-3AB541044AA1}" srcOrd="0" destOrd="0" presId="urn:microsoft.com/office/officeart/2005/8/layout/target3"/>
    <dgm:cxn modelId="{2C68B0B3-5BA1-49D1-92A8-01F544E1ECEE}" type="presOf" srcId="{3EA2A956-DA14-4E66-895D-452665A247FB}" destId="{3C2BEFD6-7EE4-47E0-8794-D44F13FD4C76}" srcOrd="1" destOrd="0" presId="urn:microsoft.com/office/officeart/2005/8/layout/target3"/>
    <dgm:cxn modelId="{552B5607-ED36-43E3-872D-45167792C2F7}" srcId="{2B6C495F-7CEE-4201-90A9-3E0E5305BDBF}" destId="{019770CA-F75D-4C3A-882C-6967064A5534}" srcOrd="2" destOrd="0" parTransId="{FA881E50-3D4B-4015-B639-E766AB98829A}" sibTransId="{D54AA449-EDF9-49B3-9AAD-12343DBEA3AD}"/>
    <dgm:cxn modelId="{36404446-3BF0-4E6B-B042-F65B72788ABB}" srcId="{2B6C495F-7CEE-4201-90A9-3E0E5305BDBF}" destId="{3EA2A956-DA14-4E66-895D-452665A247FB}" srcOrd="1" destOrd="0" parTransId="{DF118F2D-34B3-4BB0-8A89-B7330B80F49D}" sibTransId="{13A4C33F-F17F-447B-A927-997D902AF526}"/>
    <dgm:cxn modelId="{CF678E42-AC1B-4511-9D92-E4E0560C9994}" type="presOf" srcId="{DD8A6E1A-3A60-4E19-8333-114F705E8E74}" destId="{DB92C371-41B7-4493-ADD2-0B87DA41EB15}" srcOrd="1" destOrd="0" presId="urn:microsoft.com/office/officeart/2005/8/layout/target3"/>
    <dgm:cxn modelId="{14A2172D-7BE8-4C54-9576-F74AD48005F8}" type="presOf" srcId="{DD8A6E1A-3A60-4E19-8333-114F705E8E74}" destId="{9F73DCBA-C070-405B-B2D9-3702A5B3829A}" srcOrd="0" destOrd="0" presId="urn:microsoft.com/office/officeart/2005/8/layout/target3"/>
    <dgm:cxn modelId="{9C54C99A-449F-4EE7-9A87-7F7E09B937EC}" type="presOf" srcId="{3EA2A956-DA14-4E66-895D-452665A247FB}" destId="{81F49FCB-CFA9-4A2F-B770-E82AD02E1EAA}" srcOrd="0" destOrd="0" presId="urn:microsoft.com/office/officeart/2005/8/layout/target3"/>
    <dgm:cxn modelId="{467D22D8-1ED0-44D5-9B7C-796EDEE83721}" type="presOf" srcId="{019770CA-F75D-4C3A-882C-6967064A5534}" destId="{463B1319-B637-4775-987E-A21884A24DF5}" srcOrd="1" destOrd="0" presId="urn:microsoft.com/office/officeart/2005/8/layout/target3"/>
    <dgm:cxn modelId="{5B78C9A0-A3C6-47BE-8353-36F133485180}" type="presOf" srcId="{2B6C495F-7CEE-4201-90A9-3E0E5305BDBF}" destId="{4532E588-509C-41D6-9964-39FD47F34FC2}" srcOrd="0" destOrd="0" presId="urn:microsoft.com/office/officeart/2005/8/layout/target3"/>
    <dgm:cxn modelId="{B5C315B3-EBF6-4628-9A3E-686F6D13349B}" type="presParOf" srcId="{4532E588-509C-41D6-9964-39FD47F34FC2}" destId="{77DAE40F-FF00-47C2-B447-9E6C8669EE3B}" srcOrd="0" destOrd="0" presId="urn:microsoft.com/office/officeart/2005/8/layout/target3"/>
    <dgm:cxn modelId="{D59F3453-9205-4BE3-B13D-19F13AF75450}" type="presParOf" srcId="{4532E588-509C-41D6-9964-39FD47F34FC2}" destId="{E1FF5DD8-0837-4AED-AAE6-67DA93F1FC2D}" srcOrd="1" destOrd="0" presId="urn:microsoft.com/office/officeart/2005/8/layout/target3"/>
    <dgm:cxn modelId="{E3527E8D-4A69-4AE6-B534-25F5916A3017}" type="presParOf" srcId="{4532E588-509C-41D6-9964-39FD47F34FC2}" destId="{9F73DCBA-C070-405B-B2D9-3702A5B3829A}" srcOrd="2" destOrd="0" presId="urn:microsoft.com/office/officeart/2005/8/layout/target3"/>
    <dgm:cxn modelId="{391868F3-9959-43F2-8785-71002D2D0FE6}" type="presParOf" srcId="{4532E588-509C-41D6-9964-39FD47F34FC2}" destId="{57C3933C-B90B-4582-B71D-7CE2543DD950}" srcOrd="3" destOrd="0" presId="urn:microsoft.com/office/officeart/2005/8/layout/target3"/>
    <dgm:cxn modelId="{84112D5D-6CCE-4B32-9367-896CF9B0EDA1}" type="presParOf" srcId="{4532E588-509C-41D6-9964-39FD47F34FC2}" destId="{E502B597-8CC8-447D-A05F-4585E799E026}" srcOrd="4" destOrd="0" presId="urn:microsoft.com/office/officeart/2005/8/layout/target3"/>
    <dgm:cxn modelId="{A66D5B70-5FCC-49A3-AE09-13B82DAB71C6}" type="presParOf" srcId="{4532E588-509C-41D6-9964-39FD47F34FC2}" destId="{81F49FCB-CFA9-4A2F-B770-E82AD02E1EAA}" srcOrd="5" destOrd="0" presId="urn:microsoft.com/office/officeart/2005/8/layout/target3"/>
    <dgm:cxn modelId="{AB021EA5-2595-40C3-9A90-E332547F02B7}" type="presParOf" srcId="{4532E588-509C-41D6-9964-39FD47F34FC2}" destId="{F2CB2228-32C9-4770-AF77-5AAF187DD14D}" srcOrd="6" destOrd="0" presId="urn:microsoft.com/office/officeart/2005/8/layout/target3"/>
    <dgm:cxn modelId="{73DFB3A0-690C-4EE5-8AB1-44B637287A5C}" type="presParOf" srcId="{4532E588-509C-41D6-9964-39FD47F34FC2}" destId="{548FD2E0-328C-4B4A-A258-A8FE504D17E8}" srcOrd="7" destOrd="0" presId="urn:microsoft.com/office/officeart/2005/8/layout/target3"/>
    <dgm:cxn modelId="{9DFDE828-CF93-4F72-B5AD-345AC7D97EF2}" type="presParOf" srcId="{4532E588-509C-41D6-9964-39FD47F34FC2}" destId="{363EBA87-2068-46DC-B314-3AB541044AA1}" srcOrd="8" destOrd="0" presId="urn:microsoft.com/office/officeart/2005/8/layout/target3"/>
    <dgm:cxn modelId="{5E239060-1760-457B-8F99-C4E038275F14}" type="presParOf" srcId="{4532E588-509C-41D6-9964-39FD47F34FC2}" destId="{DB92C371-41B7-4493-ADD2-0B87DA41EB15}" srcOrd="9" destOrd="0" presId="urn:microsoft.com/office/officeart/2005/8/layout/target3"/>
    <dgm:cxn modelId="{D5967C05-A745-4D39-AB8B-68930E9CAEFC}" type="presParOf" srcId="{4532E588-509C-41D6-9964-39FD47F34FC2}" destId="{3C2BEFD6-7EE4-47E0-8794-D44F13FD4C76}" srcOrd="10" destOrd="0" presId="urn:microsoft.com/office/officeart/2005/8/layout/target3"/>
    <dgm:cxn modelId="{DD000316-1EFB-4CC4-98CD-3A891300D301}" type="presParOf" srcId="{4532E588-509C-41D6-9964-39FD47F34FC2}" destId="{463B1319-B637-4775-987E-A21884A24DF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AE40F-FF00-47C2-B447-9E6C8669EE3B}">
      <dsp:nvSpPr>
        <dsp:cNvPr id="0" name=""/>
        <dsp:cNvSpPr/>
      </dsp:nvSpPr>
      <dsp:spPr>
        <a:xfrm>
          <a:off x="0" y="418352"/>
          <a:ext cx="5249078" cy="52490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73DCBA-C070-405B-B2D9-3702A5B3829A}">
      <dsp:nvSpPr>
        <dsp:cNvPr id="0" name=""/>
        <dsp:cNvSpPr/>
      </dsp:nvSpPr>
      <dsp:spPr>
        <a:xfrm>
          <a:off x="2624539" y="242088"/>
          <a:ext cx="6123924" cy="5249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ENFERMEDAD CARDÍACA CORONARIA</a:t>
          </a:r>
          <a:endParaRPr lang="es-ES" sz="4000" kern="1200" dirty="0"/>
        </a:p>
      </dsp:txBody>
      <dsp:txXfrm>
        <a:off x="2624539" y="242088"/>
        <a:ext cx="6123924" cy="1574726"/>
      </dsp:txXfrm>
    </dsp:sp>
    <dsp:sp modelId="{E502B597-8CC8-447D-A05F-4585E799E026}">
      <dsp:nvSpPr>
        <dsp:cNvPr id="0" name=""/>
        <dsp:cNvSpPr/>
      </dsp:nvSpPr>
      <dsp:spPr>
        <a:xfrm>
          <a:off x="918590" y="1816815"/>
          <a:ext cx="3411897" cy="34118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F49FCB-CFA9-4A2F-B770-E82AD02E1EAA}">
      <dsp:nvSpPr>
        <dsp:cNvPr id="0" name=""/>
        <dsp:cNvSpPr/>
      </dsp:nvSpPr>
      <dsp:spPr>
        <a:xfrm>
          <a:off x="2624539" y="1816815"/>
          <a:ext cx="6123924" cy="3411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MARCADOR DE RESISTENCIA A LA INSULINA</a:t>
          </a:r>
          <a:endParaRPr lang="es-ES" sz="4000" kern="1200" dirty="0"/>
        </a:p>
      </dsp:txBody>
      <dsp:txXfrm>
        <a:off x="2624539" y="1816815"/>
        <a:ext cx="6123924" cy="1574721"/>
      </dsp:txXfrm>
    </dsp:sp>
    <dsp:sp modelId="{548FD2E0-328C-4B4A-A258-A8FE504D17E8}">
      <dsp:nvSpPr>
        <dsp:cNvPr id="0" name=""/>
        <dsp:cNvSpPr/>
      </dsp:nvSpPr>
      <dsp:spPr>
        <a:xfrm>
          <a:off x="1837178" y="3391537"/>
          <a:ext cx="1574721" cy="15747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EBA87-2068-46DC-B314-3AB541044AA1}">
      <dsp:nvSpPr>
        <dsp:cNvPr id="0" name=""/>
        <dsp:cNvSpPr/>
      </dsp:nvSpPr>
      <dsp:spPr>
        <a:xfrm>
          <a:off x="2624539" y="3391537"/>
          <a:ext cx="6123924" cy="1574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CÁNCER DE PRÓSTATA</a:t>
          </a:r>
          <a:endParaRPr lang="es-ES" sz="4000" kern="1200" dirty="0"/>
        </a:p>
      </dsp:txBody>
      <dsp:txXfrm>
        <a:off x="2624539" y="3391537"/>
        <a:ext cx="6123924" cy="1574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B3A80C-D8C4-49C5-868A-02C3A6FCDCA4}" type="datetimeFigureOut">
              <a:rPr lang="es-ES"/>
              <a:pPr>
                <a:defRPr/>
              </a:pPr>
              <a:t>01/04/2012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F06FCC-94C0-4FD4-B556-5ACD098899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5B1B98-BE55-4B37-BE88-AB4F87ACEF7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8BB70E-BB72-4220-9965-9D9124BF803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9E4AE0-56EC-428B-990E-2B709772669C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D8832-BF1A-41AA-B8B6-4D1F8719F37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1C8E87-58D2-4E92-928C-D4AE0AE42F5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63F4A8-FCDE-4A49-A6A7-36E5BC9E07E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DE07F3-8FE8-415F-B151-ADEAB171C1C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79D603-9432-4001-B1DE-4FAD987A971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3C472A-B5AE-40A7-BCDF-EA78A53F35C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C0B545-F2CB-4281-A29E-3C5A46851D3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43603A-2E54-46F4-BED1-EEEF5409701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D9181-B571-4BBD-BD9C-E1E0DF2750A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80EB9E-9753-4489-8F4B-C8C99A7FEB8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12C6AA-0C7C-47C2-B722-F3A4E2B3DEB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52432E-19FD-4E1D-91EC-3732DF7EFB1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EE4959-B3A6-4E54-A20D-73141B4F009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EF3EF7-C0BF-44B8-8F7E-2513623963E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435B47-7874-43E3-A33B-08C3B50607D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D61E69-80CC-48BE-9876-5D58A145DFC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8829C9-BCD6-4233-B643-1C4D3597D6E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1256-81EA-4AD7-8CA9-477C65C0CAC4}" type="datetimeFigureOut">
              <a:rPr lang="es-ES"/>
              <a:pPr>
                <a:defRPr/>
              </a:pPr>
              <a:t>01/04/2012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B6A2-F47C-4312-B326-8D4E1329A3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2D56-C786-484E-83CF-070D8BAC0118}" type="datetimeFigureOut">
              <a:rPr lang="es-ES"/>
              <a:pPr>
                <a:defRPr/>
              </a:pPr>
              <a:t>01/04/2012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C7E7-DB4F-4061-810F-0177D9B536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19FA5-C34C-46DB-BFBF-B91FB9690F76}" type="datetimeFigureOut">
              <a:rPr lang="es-ES"/>
              <a:pPr>
                <a:defRPr/>
              </a:pPr>
              <a:t>01/04/2012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EC5E-6D08-4BE2-891C-9E8629B270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A769C-4D01-4CA8-B8FF-10DD28D2DFFF}" type="datetimeFigureOut">
              <a:rPr lang="es-ES"/>
              <a:pPr>
                <a:defRPr/>
              </a:pPr>
              <a:t>01/04/2012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C4FF-E2DA-4529-BBAA-2B2495D5AC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BA81-E413-4EC0-B0C8-82237D0DA878}" type="datetimeFigureOut">
              <a:rPr lang="es-ES"/>
              <a:pPr>
                <a:defRPr/>
              </a:pPr>
              <a:t>01/04/2012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A876-0531-4EE4-8022-BD5AE11933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C200-3315-4B1A-B573-B4EA7B061391}" type="datetimeFigureOut">
              <a:rPr lang="es-ES"/>
              <a:pPr>
                <a:defRPr/>
              </a:pPr>
              <a:t>01/04/2012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F7D7-152D-4B60-B919-40101AD406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5253-7B14-4571-9031-E2ACA25318F5}" type="datetimeFigureOut">
              <a:rPr lang="es-ES"/>
              <a:pPr>
                <a:defRPr/>
              </a:pPr>
              <a:t>01/04/2012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C578-90E3-4928-A240-6FE9C36B10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E06B-5C5F-4C23-8284-A84E29E2EC80}" type="datetimeFigureOut">
              <a:rPr lang="es-ES"/>
              <a:pPr>
                <a:defRPr/>
              </a:pPr>
              <a:t>01/04/2012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563B-6246-415F-BB92-2640BC8A2F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8A3E-6D55-4C89-8DE8-13E2DB20127D}" type="datetimeFigureOut">
              <a:rPr lang="es-ES"/>
              <a:pPr>
                <a:defRPr/>
              </a:pPr>
              <a:t>01/04/2012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F30C-2319-433B-B819-6D490D606A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FE2A-A46A-4F26-AF93-458671E481DC}" type="datetimeFigureOut">
              <a:rPr lang="es-ES"/>
              <a:pPr>
                <a:defRPr/>
              </a:pPr>
              <a:t>01/04/2012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BB6B-9C17-403F-A2A3-AD26B2D330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715C-5E8C-4383-9B3D-571576865016}" type="datetimeFigureOut">
              <a:rPr lang="es-ES"/>
              <a:pPr>
                <a:defRPr/>
              </a:pPr>
              <a:t>01/04/2012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A497-A5E7-49E0-9784-B8BC0726F6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D22BAA-262B-4E1A-AD17-2899DB1F52C0}" type="datetimeFigureOut">
              <a:rPr lang="es-ES"/>
              <a:pPr>
                <a:defRPr/>
              </a:pPr>
              <a:t>01/04/2012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3C19AA-49A8-4C3F-A730-FD16A27A51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opeciafemenina.es/" TargetMode="External"/><Relationship Id="rId3" Type="http://schemas.openxmlformats.org/officeDocument/2006/relationships/hyperlink" Target="http://www.alopeciaandrogenica.net/" TargetMode="External"/><Relationship Id="rId7" Type="http://schemas.openxmlformats.org/officeDocument/2006/relationships/hyperlink" Target="http://www.caidadelpelo.org/alopecia-androgenetica/" TargetMode="External"/><Relationship Id="rId2" Type="http://schemas.openxmlformats.org/officeDocument/2006/relationships/hyperlink" Target="http://alopeciaandrogenic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opeciaandrogenica.es/" TargetMode="External"/><Relationship Id="rId5" Type="http://schemas.openxmlformats.org/officeDocument/2006/relationships/hyperlink" Target="http://es.wikipedia.org/wiki/Alopecia#Alopecia_androg.C3.A9nica" TargetMode="External"/><Relationship Id="rId4" Type="http://schemas.openxmlformats.org/officeDocument/2006/relationships/hyperlink" Target="http://www.ganarpelo.org/Alopecia-Androgenica.13.0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892480" cy="2547714"/>
          </a:xfrm>
        </p:spPr>
        <p:txBody>
          <a:bodyPr/>
          <a:lstStyle/>
          <a:p>
            <a:r>
              <a:rPr lang="es-ES" sz="8000" b="1" dirty="0" smtClean="0">
                <a:solidFill>
                  <a:srgbClr val="FF3399"/>
                </a:solidFill>
                <a:latin typeface="Century" pitchFamily="18" charset="0"/>
              </a:rPr>
              <a:t>ALOPECIA ANDROGÉNICA.</a:t>
            </a:r>
            <a:r>
              <a:rPr lang="es-ES" b="1" dirty="0" smtClean="0">
                <a:solidFill>
                  <a:srgbClr val="FF3399"/>
                </a:solidFill>
                <a:latin typeface="Calibri" pitchFamily="34" charset="0"/>
              </a:rPr>
              <a:t/>
            </a:r>
            <a:br>
              <a:rPr lang="es-ES" b="1" dirty="0" smtClean="0">
                <a:solidFill>
                  <a:srgbClr val="FF3399"/>
                </a:solidFill>
                <a:latin typeface="Calibri" pitchFamily="34" charset="0"/>
              </a:rPr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5488" y="5301208"/>
            <a:ext cx="4208512" cy="1296144"/>
          </a:xfrm>
        </p:spPr>
        <p:txBody>
          <a:bodyPr/>
          <a:lstStyle/>
          <a:p>
            <a:pPr algn="r"/>
            <a:endParaRPr lang="es-ES" sz="2500" b="1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 </a:t>
            </a:r>
            <a:r>
              <a:rPr lang="es-E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2º de Medicina. Grupo </a:t>
            </a:r>
            <a:r>
              <a:rPr lang="es-E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D.</a:t>
            </a:r>
            <a:endParaRPr lang="es-ES" sz="22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Facultad de </a:t>
            </a:r>
            <a:r>
              <a:rPr lang="es-E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Medicina.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Universidad </a:t>
            </a:r>
            <a:r>
              <a:rPr lang="es-E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de </a:t>
            </a:r>
            <a:r>
              <a:rPr lang="es-E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Sevilla</a:t>
            </a:r>
            <a:r>
              <a:rPr lang="es-E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.</a:t>
            </a:r>
            <a:endParaRPr lang="es-ES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</a:endParaRPr>
          </a:p>
          <a:p>
            <a:pPr algn="r"/>
            <a:endParaRPr lang="es-ES" sz="2500" b="1" dirty="0" smtClean="0"/>
          </a:p>
          <a:p>
            <a:pPr algn="r"/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5411450"/>
            <a:ext cx="58681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smtClean="0"/>
              <a:t>MARIA DEL CARMEN MOGUER GALÁN.</a:t>
            </a:r>
          </a:p>
          <a:p>
            <a:r>
              <a:rPr lang="es-ES" sz="2200" b="1" dirty="0" smtClean="0"/>
              <a:t>LIDIA GONZÁLEZ CAMPOS.</a:t>
            </a:r>
          </a:p>
          <a:p>
            <a:r>
              <a:rPr lang="es-ES" sz="2200" b="1" dirty="0" smtClean="0"/>
              <a:t>LARA MORATO LORENZO.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/>
              <a:t>MARIA DOLORES NOGUEROL </a:t>
            </a:r>
            <a:r>
              <a:rPr lang="es-ES" sz="2200" b="1" dirty="0" smtClean="0"/>
              <a:t>PÉREZ.</a:t>
            </a:r>
            <a:endParaRPr lang="es-E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CuadroTexto"/>
          <p:cNvSpPr txBox="1">
            <a:spLocks noChangeArrowheads="1"/>
          </p:cNvSpPr>
          <p:nvPr/>
        </p:nvSpPr>
        <p:spPr bwMode="auto">
          <a:xfrm>
            <a:off x="179388" y="0"/>
            <a:ext cx="8785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000" b="1" u="sng" dirty="0">
                <a:solidFill>
                  <a:srgbClr val="FF3399"/>
                </a:solidFill>
                <a:latin typeface="Century" pitchFamily="18" charset="0"/>
              </a:rPr>
              <a:t>TIPOS DE ALOPECIAS CICATRICIALES</a:t>
            </a:r>
          </a:p>
        </p:txBody>
      </p:sp>
      <p:sp>
        <p:nvSpPr>
          <p:cNvPr id="10243" name="2 CuadroTexto"/>
          <p:cNvSpPr txBox="1">
            <a:spLocks noChangeArrowheads="1"/>
          </p:cNvSpPr>
          <p:nvPr/>
        </p:nvSpPr>
        <p:spPr bwMode="auto">
          <a:xfrm>
            <a:off x="0" y="765175"/>
            <a:ext cx="88931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s-ES" sz="2200" b="1" dirty="0">
                <a:solidFill>
                  <a:srgbClr val="FF3399"/>
                </a:solidFill>
                <a:latin typeface="Calibri" pitchFamily="34" charset="0"/>
              </a:rPr>
              <a:t>CONGÉNITAS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es-ES" sz="2200" b="1" dirty="0">
              <a:solidFill>
                <a:srgbClr val="FF3399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s-ES" sz="2200" b="1" dirty="0">
                <a:solidFill>
                  <a:srgbClr val="FF3399"/>
                </a:solidFill>
                <a:latin typeface="Calibri" pitchFamily="34" charset="0"/>
              </a:rPr>
              <a:t>ADQUIRIDAS: </a:t>
            </a:r>
            <a:r>
              <a:rPr lang="es-ES" sz="2200" dirty="0">
                <a:latin typeface="Calibri" pitchFamily="34" charset="0"/>
              </a:rPr>
              <a:t>por infección </a:t>
            </a:r>
            <a:r>
              <a:rPr lang="es-ES" sz="2200" dirty="0" err="1">
                <a:latin typeface="Calibri" pitchFamily="34" charset="0"/>
              </a:rPr>
              <a:t>fitoparasitaria</a:t>
            </a:r>
            <a:r>
              <a:rPr lang="es-ES" sz="2200" dirty="0">
                <a:latin typeface="Calibri" pitchFamily="34" charset="0"/>
              </a:rPr>
              <a:t>,  bacteriana sifilítica, viral e incluso </a:t>
            </a:r>
            <a:r>
              <a:rPr lang="es-ES" sz="2200" dirty="0" err="1">
                <a:latin typeface="Calibri" pitchFamily="34" charset="0"/>
              </a:rPr>
              <a:t>zooparasitaria</a:t>
            </a:r>
            <a:r>
              <a:rPr lang="es-ES" sz="2200" dirty="0">
                <a:latin typeface="Calibri" pitchFamily="34" charset="0"/>
              </a:rPr>
              <a:t> por traumatismos mecánicos, físicos y químicos, por tumores, linfomas y ciertas dermatosis.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es-ES" sz="2200" dirty="0">
              <a:solidFill>
                <a:srgbClr val="FF3399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ES" sz="2200" dirty="0">
                <a:latin typeface="Calibri" pitchFamily="34" charset="0"/>
              </a:rPr>
              <a:t>La alopecia cicatricial más frecuente es la producida por la </a:t>
            </a:r>
            <a:r>
              <a:rPr lang="es-ES" sz="2200" u="sng" dirty="0">
                <a:solidFill>
                  <a:srgbClr val="FF3399"/>
                </a:solidFill>
                <a:latin typeface="Calibri" pitchFamily="34" charset="0"/>
              </a:rPr>
              <a:t>irradiación Ultravioleta Alfa </a:t>
            </a:r>
            <a:r>
              <a:rPr lang="es-ES" sz="2200" dirty="0">
                <a:latin typeface="Calibri" pitchFamily="34" charset="0"/>
              </a:rPr>
              <a:t>(UVA) proveniente de la luz solar, que altera la información genética de las células de los folículos pilosos, atrofiándolos lentamente a lo largo de los años y de manera permanente. </a:t>
            </a:r>
          </a:p>
        </p:txBody>
      </p:sp>
      <p:pic>
        <p:nvPicPr>
          <p:cNvPr id="10244" name="3 Imagen" descr="ALOPECIA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163"/>
            <a:ext cx="450056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4 Imagen" descr="cicaa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221163"/>
            <a:ext cx="464343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0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Autofit/>
          </a:bodyPr>
          <a:lstStyle/>
          <a:p>
            <a:r>
              <a:rPr lang="es-ES" sz="7000" b="1" dirty="0" smtClean="0">
                <a:solidFill>
                  <a:srgbClr val="FF3399"/>
                </a:solidFill>
                <a:latin typeface="Century" pitchFamily="18" charset="0"/>
              </a:rPr>
              <a:t>3. ALOPECIA ANDROGÉNICA.</a:t>
            </a:r>
            <a:endParaRPr lang="es-ES" sz="7000" dirty="0">
              <a:solidFill>
                <a:srgbClr val="FF3399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rgbClr val="FF3399"/>
                </a:solidFill>
                <a:latin typeface="Century" pitchFamily="18" charset="0"/>
              </a:rPr>
              <a:t>CAUSAS DE LA ALOPECIA ANDROGÉNICA.</a:t>
            </a:r>
            <a:endParaRPr lang="es-ES" b="1" u="sng" dirty="0">
              <a:solidFill>
                <a:srgbClr val="FF3399"/>
              </a:solidFill>
              <a:latin typeface="Century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 fontScale="55000" lnSpcReduction="20000"/>
          </a:bodyPr>
          <a:lstStyle/>
          <a:p>
            <a:r>
              <a:rPr lang="es-ES" sz="4500" b="1" dirty="0" smtClean="0">
                <a:solidFill>
                  <a:srgbClr val="FF3399"/>
                </a:solidFill>
              </a:rPr>
              <a:t>HERENCIA GENETICA</a:t>
            </a:r>
            <a:r>
              <a:rPr lang="es-ES" sz="3800" dirty="0" smtClean="0">
                <a:solidFill>
                  <a:srgbClr val="FF3399"/>
                </a:solidFill>
              </a:rPr>
              <a:t>. </a:t>
            </a:r>
            <a:r>
              <a:rPr lang="es-ES" sz="3800" dirty="0" smtClean="0"/>
              <a:t>Herencia </a:t>
            </a:r>
            <a:r>
              <a:rPr lang="es-ES" sz="3800" dirty="0" err="1" smtClean="0"/>
              <a:t>autosómica</a:t>
            </a:r>
            <a:r>
              <a:rPr lang="es-ES" sz="3800" dirty="0" smtClean="0"/>
              <a:t> dominante.</a:t>
            </a:r>
          </a:p>
          <a:p>
            <a:pPr>
              <a:buNone/>
            </a:pPr>
            <a:endParaRPr lang="es-ES" sz="3800" dirty="0" smtClean="0"/>
          </a:p>
          <a:p>
            <a:r>
              <a:rPr lang="es-ES" sz="4500" b="1" dirty="0" smtClean="0">
                <a:solidFill>
                  <a:srgbClr val="FF3399"/>
                </a:solidFill>
              </a:rPr>
              <a:t>ACCION DE LOS ANDRÓGENOS EN LOS FOLÍCULOS PILOSOS</a:t>
            </a:r>
            <a:r>
              <a:rPr lang="es-ES" sz="3800" dirty="0" smtClean="0">
                <a:solidFill>
                  <a:srgbClr val="FF3399"/>
                </a:solidFill>
              </a:rPr>
              <a:t>.</a:t>
            </a:r>
          </a:p>
          <a:p>
            <a:pPr lvl="2"/>
            <a:r>
              <a:rPr lang="es-ES" sz="3000" dirty="0" smtClean="0"/>
              <a:t>Hombre: DHT</a:t>
            </a:r>
          </a:p>
          <a:p>
            <a:pPr lvl="2"/>
            <a:r>
              <a:rPr lang="es-ES" sz="3000" dirty="0" smtClean="0"/>
              <a:t>Mujer: DHEA</a:t>
            </a:r>
          </a:p>
          <a:p>
            <a:pPr>
              <a:buNone/>
            </a:pPr>
            <a:endParaRPr lang="es-ES" sz="3800" dirty="0" smtClean="0"/>
          </a:p>
          <a:p>
            <a:r>
              <a:rPr lang="es-ES" sz="4500" b="1" dirty="0" smtClean="0">
                <a:solidFill>
                  <a:srgbClr val="FF3399"/>
                </a:solidFill>
              </a:rPr>
              <a:t>EDAD.  </a:t>
            </a:r>
            <a:r>
              <a:rPr lang="es-ES" sz="3800" dirty="0" smtClean="0"/>
              <a:t>40% hombres de 18-40 años.</a:t>
            </a:r>
          </a:p>
          <a:p>
            <a:pPr>
              <a:buNone/>
            </a:pPr>
            <a:r>
              <a:rPr lang="es-ES" sz="3800" dirty="0"/>
              <a:t>	</a:t>
            </a:r>
            <a:r>
              <a:rPr lang="es-ES" sz="3800" dirty="0" smtClean="0"/>
              <a:t>	       90% hombres mayores de 75 años.</a:t>
            </a:r>
          </a:p>
          <a:p>
            <a:endParaRPr lang="es-ES" dirty="0"/>
          </a:p>
          <a:p>
            <a:pPr lvl="1"/>
            <a:r>
              <a:rPr lang="es-ES" sz="3600" dirty="0" smtClean="0"/>
              <a:t>YODO EN ALTAS CANTIDADES.</a:t>
            </a:r>
          </a:p>
          <a:p>
            <a:pPr lvl="1"/>
            <a:r>
              <a:rPr lang="es-ES" sz="3600" dirty="0" smtClean="0"/>
              <a:t>USO DE MERCURIO.</a:t>
            </a:r>
          </a:p>
          <a:p>
            <a:pPr lvl="1"/>
            <a:r>
              <a:rPr lang="es-ES" sz="3600" dirty="0" smtClean="0"/>
              <a:t>EXCESO DE VITAMINA A.</a:t>
            </a:r>
          </a:p>
          <a:p>
            <a:pPr lvl="1"/>
            <a:r>
              <a:rPr lang="es-ES" sz="3600" dirty="0" smtClean="0"/>
              <a:t>INFECCIONES.</a:t>
            </a:r>
          </a:p>
          <a:p>
            <a:pPr lvl="1"/>
            <a:r>
              <a:rPr lang="es-ES" sz="3600" dirty="0" smtClean="0"/>
              <a:t>DIETA INADECUADA</a:t>
            </a:r>
          </a:p>
          <a:p>
            <a:pPr lvl="1"/>
            <a:r>
              <a:rPr lang="es-ES" sz="3600" dirty="0" smtClean="0"/>
              <a:t>ESTRÉS, ANSIEDAD.</a:t>
            </a:r>
          </a:p>
          <a:p>
            <a:pPr lvl="1"/>
            <a:r>
              <a:rPr lang="es-ES" sz="3600" dirty="0" smtClean="0"/>
              <a:t>DEFICIT VITAMINICO.</a:t>
            </a:r>
            <a:endParaRPr lang="es-E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284" y="3933056"/>
            <a:ext cx="3816699" cy="256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852936"/>
            <a:ext cx="3524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3000" b="1" u="sng" dirty="0" smtClean="0">
                <a:solidFill>
                  <a:srgbClr val="FF3399"/>
                </a:solidFill>
                <a:latin typeface="Century" pitchFamily="18" charset="0"/>
              </a:rPr>
              <a:t>ACCIÓN DE LOS ANDRÓGENOS SOBRE EL FOLÍCULO PILOSO.</a:t>
            </a:r>
            <a:endParaRPr lang="es-ES" sz="3000" dirty="0">
              <a:solidFill>
                <a:srgbClr val="FF33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000" b="1" dirty="0" smtClean="0"/>
              <a:t>RECEPTORES DE ANDRÓGENOS DE LOS FOLÍCULOS PILOSOS ESTÁN EXCESIVAMENTE SENSIBLES A LA DHT.</a:t>
            </a:r>
          </a:p>
          <a:p>
            <a:pPr>
              <a:buNone/>
            </a:pPr>
            <a:endParaRPr lang="es-ES" sz="3000" b="1" dirty="0" smtClean="0"/>
          </a:p>
          <a:p>
            <a:pPr lvl="2"/>
            <a:r>
              <a:rPr lang="es-ES" sz="2200" dirty="0" smtClean="0"/>
              <a:t>ATROFIA DEL CABELLO.</a:t>
            </a:r>
          </a:p>
          <a:p>
            <a:pPr lvl="2"/>
            <a:r>
              <a:rPr lang="es-ES" sz="2200" dirty="0" smtClean="0"/>
              <a:t>HIPERTROFIA DE LA GLÁNDULA SEBÁCEA.</a:t>
            </a:r>
          </a:p>
          <a:p>
            <a:pPr lvl="2"/>
            <a:r>
              <a:rPr lang="es-ES" sz="2200" dirty="0" smtClean="0"/>
              <a:t>FIBROSIS PERIFOLICULAR  (INFILTRACION LINFOCITARIA).</a:t>
            </a:r>
          </a:p>
          <a:p>
            <a:pPr lvl="2">
              <a:buNone/>
            </a:pPr>
            <a:endParaRPr lang="es-ES" dirty="0" smtClean="0"/>
          </a:p>
          <a:p>
            <a:r>
              <a:rPr lang="es-ES" sz="3000" b="1" dirty="0" smtClean="0"/>
              <a:t>EN LA SIGUIENTE GENERACION, LOS CABELLOS DISMINUYEN SU LONGITUD Y GROSOR.</a:t>
            </a:r>
            <a:endParaRPr lang="es-E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968949"/>
            <a:ext cx="9144000" cy="1889051"/>
          </a:xfrm>
          <a:blipFill>
            <a:blip r:embed="rId3" cstate="print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es-ES" sz="4500" b="1" dirty="0" smtClean="0">
                <a:solidFill>
                  <a:srgbClr val="FF3399"/>
                </a:solidFill>
                <a:latin typeface="Century" pitchFamily="18" charset="0"/>
              </a:rPr>
              <a:t>4. ALOPECIA  ANDROGÉNICA MASCULINA Y FEMENINA.</a:t>
            </a:r>
            <a:endParaRPr lang="es-ES" sz="4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760" y="2852936"/>
            <a:ext cx="3741239" cy="266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2455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b="1" u="sng" dirty="0" smtClean="0">
                <a:solidFill>
                  <a:srgbClr val="FF3399"/>
                </a:solidFill>
                <a:latin typeface="Century" pitchFamily="18" charset="0"/>
              </a:rPr>
              <a:t>ALOPECIA  ANDROGÉNICA MASCULINA</a:t>
            </a:r>
            <a:endParaRPr lang="es-ES" sz="4000" b="1" u="sng" dirty="0">
              <a:solidFill>
                <a:srgbClr val="FF3399"/>
              </a:solidFill>
              <a:latin typeface="Century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5508104" cy="5184575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800" b="1" dirty="0" smtClean="0">
                <a:solidFill>
                  <a:schemeClr val="tx1"/>
                </a:solidFill>
              </a:rPr>
              <a:t> Testosterona </a:t>
            </a:r>
            <a:r>
              <a:rPr lang="es-ES" sz="1800" b="1" dirty="0">
                <a:solidFill>
                  <a:schemeClr val="tx1"/>
                </a:solidFill>
              </a:rPr>
              <a:t>es el mayor precursor de la  </a:t>
            </a:r>
            <a:r>
              <a:rPr lang="es-ES" sz="1800" b="1" dirty="0" err="1" smtClean="0">
                <a:solidFill>
                  <a:schemeClr val="tx1"/>
                </a:solidFill>
              </a:rPr>
              <a:t>dihidrotestosterona</a:t>
            </a:r>
            <a:r>
              <a:rPr lang="es-ES" sz="1800" b="1" dirty="0">
                <a:solidFill>
                  <a:schemeClr val="tx1"/>
                </a:solidFill>
              </a:rPr>
              <a:t>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800" b="1" dirty="0">
                <a:solidFill>
                  <a:schemeClr val="tx1"/>
                </a:solidFill>
              </a:rPr>
              <a:t>La pérdida del cabello depende del juego entre los receptores androgénicos de los folículos piloso, la concentración de enzima 5-alfa-reductasa tipos I y II, y de las concentraciones locales de la dihidrotestosterona alrededor de los folículos.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800" b="1" dirty="0">
                <a:solidFill>
                  <a:schemeClr val="tx1"/>
                </a:solidFill>
              </a:rPr>
              <a:t>La concentración de enzima 5-alfa-reductasa tipos I y II, y de las concentraciones locales de la dihidrotestosterona alrededor de los folículos.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800" b="1" dirty="0">
                <a:solidFill>
                  <a:schemeClr val="tx1"/>
                </a:solidFill>
              </a:rPr>
              <a:t>La caída del cabello se inicia en la coronilla y luego en la región frontal.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800" b="1" dirty="0">
                <a:solidFill>
                  <a:schemeClr val="tx1"/>
                </a:solidFill>
              </a:rPr>
              <a:t>En el último estadio pasa de ser no cicatrizal a ser cicatrizal.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800" b="1" dirty="0">
                <a:solidFill>
                  <a:schemeClr val="tx1"/>
                </a:solidFill>
              </a:rPr>
              <a:t>El cabello crece más débil de lo normal después de la </a:t>
            </a:r>
            <a:r>
              <a:rPr lang="es-ES" sz="1800" b="1" dirty="0" smtClean="0">
                <a:solidFill>
                  <a:schemeClr val="tx1"/>
                </a:solidFill>
              </a:rPr>
              <a:t> caída</a:t>
            </a:r>
            <a:r>
              <a:rPr lang="es-ES" sz="1800" b="1" dirty="0">
                <a:solidFill>
                  <a:schemeClr val="tx1"/>
                </a:solidFill>
              </a:rPr>
              <a:t>, progresivamente se transforma en vello y luego deja de nacer</a:t>
            </a:r>
            <a:r>
              <a:rPr lang="es-ES" sz="1600" dirty="0">
                <a:solidFill>
                  <a:schemeClr val="tx1"/>
                </a:solidFill>
              </a:rPr>
              <a:t>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u="sng" dirty="0" smtClean="0">
                <a:solidFill>
                  <a:srgbClr val="FF3399"/>
                </a:solidFill>
                <a:latin typeface="Century" pitchFamily="18" charset="0"/>
              </a:rPr>
              <a:t>ALOPECIA ANDROGÉNICA FEMENINA</a:t>
            </a:r>
            <a:endParaRPr lang="es-ES" u="sng" dirty="0">
              <a:solidFill>
                <a:srgbClr val="FF3399"/>
              </a:solidFill>
              <a:latin typeface="Century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060848"/>
            <a:ext cx="5436096" cy="4176464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500" b="1" dirty="0"/>
              <a:t>La dehidroepiandrosterona (DHEA) producida en </a:t>
            </a:r>
            <a:r>
              <a:rPr lang="es-ES" sz="4500" b="1" dirty="0" smtClean="0"/>
              <a:t>la glándula </a:t>
            </a:r>
            <a:r>
              <a:rPr lang="es-ES" sz="4500" b="1" dirty="0"/>
              <a:t>adrenal es el principal precursor de la dihidrotestosterona.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500" b="1" dirty="0"/>
              <a:t>Factores adicionales pueden influir tales como la concentración de la citocromo P450 aromatasa cerca de los folículos pilosos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500" b="1" dirty="0"/>
              <a:t>La calvicie común no es muy notoria, se da en la parte delantera del cuero cabelludo y se caracteriza por un enrarecimiento del cabello en esa zona.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500" b="1" dirty="0"/>
              <a:t>Al patrón femenino se le denomina “difuso” o “de corona” pues los cabellos de la zona frontal se preservan normales mientras que se debilitan y caen los que se encuentran en la línea central.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500" b="1" dirty="0"/>
              <a:t>Mujeres con síndrome de ovarios poliquísticos presentan también alteraciones capilares relacionadas con los andrógenos</a:t>
            </a:r>
            <a:r>
              <a:rPr lang="es-ES" sz="45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  <p:pic>
        <p:nvPicPr>
          <p:cNvPr id="3076" name="Picture 2" descr="http://4.bp.blogspot.com/-maRI3qgqnmo/TaIPRFBKEzI/AAAAAAAAAEM/bCOvjTIYgyA/s320/DIARIOMALAK.BLOGSPOT.COM+ALOPECIA+ANDROGEN%25C3%2589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133600"/>
            <a:ext cx="3606800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18114"/>
            <a:ext cx="5619982" cy="5239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52413" y="836613"/>
            <a:ext cx="7772401" cy="1470025"/>
          </a:xfrm>
        </p:spPr>
        <p:txBody>
          <a:bodyPr/>
          <a:lstStyle/>
          <a:p>
            <a:r>
              <a:rPr lang="es-ES" sz="5500" b="1" dirty="0" smtClean="0">
                <a:solidFill>
                  <a:srgbClr val="FF3399"/>
                </a:solidFill>
                <a:latin typeface="Century" pitchFamily="18" charset="0"/>
              </a:rPr>
              <a:t>5. SÍNTOMAS</a:t>
            </a:r>
            <a:r>
              <a:rPr lang="es-ES" sz="5500" b="1" dirty="0" smtClean="0">
                <a:solidFill>
                  <a:srgbClr val="FF3399"/>
                </a:solidFill>
                <a:latin typeface="Century" pitchFamily="18" charset="0"/>
              </a:rPr>
              <a:t>. CUADRO </a:t>
            </a:r>
            <a:r>
              <a:rPr lang="es-ES" sz="5500" b="1" dirty="0" smtClean="0">
                <a:solidFill>
                  <a:srgbClr val="FF3399"/>
                </a:solidFill>
                <a:latin typeface="Century" pitchFamily="18" charset="0"/>
              </a:rPr>
              <a:t>CLÍNICO</a:t>
            </a:r>
            <a:r>
              <a:rPr lang="es-ES" sz="6000" b="1" dirty="0" smtClean="0">
                <a:solidFill>
                  <a:srgbClr val="FF3399"/>
                </a:solidFill>
                <a:latin typeface="Century" pitchFamily="18" charset="0"/>
              </a:rPr>
              <a:t>.</a:t>
            </a:r>
            <a:r>
              <a:rPr lang="es-ES" sz="6000" b="1" dirty="0" smtClean="0">
                <a:solidFill>
                  <a:srgbClr val="FF3399"/>
                </a:solidFill>
              </a:rPr>
              <a:t/>
            </a:r>
            <a:br>
              <a:rPr lang="es-ES" sz="6000" b="1" dirty="0" smtClean="0">
                <a:solidFill>
                  <a:srgbClr val="FF3399"/>
                </a:solidFill>
              </a:rPr>
            </a:br>
            <a:endParaRPr lang="es-ES" sz="6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08050"/>
            <a:ext cx="9144000" cy="475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0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ALOPECIA ANDROGÉNICA DEL VARÓN</a:t>
            </a:r>
            <a:endParaRPr lang="es-E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ES" smtClean="0"/>
              <a:t>Cambio de los </a:t>
            </a:r>
            <a:r>
              <a:rPr lang="es-ES" smtClean="0">
                <a:solidFill>
                  <a:srgbClr val="FF3399"/>
                </a:solidFill>
              </a:rPr>
              <a:t>PELOS TERMINALES</a:t>
            </a:r>
            <a:r>
              <a:rPr lang="es-ES" smtClean="0"/>
              <a:t>. Seborrea relativa</a:t>
            </a:r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pPr>
              <a:buFont typeface="Wingdings" pitchFamily="2" charset="2"/>
              <a:buChar char="v"/>
            </a:pPr>
            <a:r>
              <a:rPr lang="es-ES" smtClean="0"/>
              <a:t>Aumento de pelos en </a:t>
            </a:r>
            <a:r>
              <a:rPr lang="es-ES" smtClean="0">
                <a:solidFill>
                  <a:srgbClr val="FF3399"/>
                </a:solidFill>
              </a:rPr>
              <a:t>FASE TELOGENA</a:t>
            </a:r>
          </a:p>
          <a:p>
            <a:pPr>
              <a:buFont typeface="Wingdings" pitchFamily="2" charset="2"/>
              <a:buChar char="v"/>
            </a:pPr>
            <a:r>
              <a:rPr lang="es-ES" smtClean="0"/>
              <a:t>Reducción de la matriz y papila dérmica</a:t>
            </a:r>
          </a:p>
          <a:p>
            <a:pPr>
              <a:buFont typeface="Wingdings" pitchFamily="2" charset="2"/>
              <a:buChar char="v"/>
            </a:pPr>
            <a:r>
              <a:rPr lang="es-ES" smtClean="0"/>
              <a:t> </a:t>
            </a:r>
            <a:r>
              <a:rPr lang="es-ES" smtClean="0">
                <a:solidFill>
                  <a:srgbClr val="FF3399"/>
                </a:solidFill>
              </a:rPr>
              <a:t>MINIATURIZACIÓN</a:t>
            </a:r>
            <a:r>
              <a:rPr lang="es-ES" smtClean="0"/>
              <a:t> de los folículos pilosos terminales</a:t>
            </a:r>
          </a:p>
          <a:p>
            <a:pPr>
              <a:buFont typeface="Arial" charset="0"/>
              <a:buNone/>
            </a:pPr>
            <a:r>
              <a:rPr lang="es-ES" smtClean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5400600" cy="1989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725144"/>
            <a:ext cx="5544616" cy="1940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013325"/>
            <a:ext cx="27447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foliculo-piloso-copia-1024x7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4 CuadroTexto"/>
          <p:cNvSpPr txBox="1">
            <a:spLocks noChangeArrowheads="1"/>
          </p:cNvSpPr>
          <p:nvPr/>
        </p:nvSpPr>
        <p:spPr bwMode="auto">
          <a:xfrm>
            <a:off x="3851920" y="0"/>
            <a:ext cx="48967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3399"/>
                </a:solidFill>
                <a:latin typeface="Century" pitchFamily="18" charset="0"/>
              </a:rPr>
              <a:t>1. CONCEPTO DE ALOPECIA.</a:t>
            </a:r>
            <a:endParaRPr lang="es-ES" sz="4000" b="1" dirty="0">
              <a:solidFill>
                <a:srgbClr val="FF3399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FF3399"/>
                </a:solidFill>
              </a:rPr>
              <a:t>CALVICIE DEL VARÓN LATINO O MEDITERRÁNEO</a:t>
            </a:r>
            <a:br>
              <a:rPr lang="es-ES" dirty="0" smtClean="0">
                <a:solidFill>
                  <a:srgbClr val="FF3399"/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2205038"/>
            <a:ext cx="7705725" cy="4652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DESDE LOS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13-14 AÑOS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PITIRIASIS SECA 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PITIRIASIS ESTEATOIDE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PRURITO</a:t>
            </a:r>
            <a:r>
              <a:rPr lang="es-ES" dirty="0" smtClean="0">
                <a:solidFill>
                  <a:srgbClr val="FF3399"/>
                </a:solidFill>
                <a:sym typeface="Wingdings" pitchFamily="2" charset="2"/>
              </a:rPr>
              <a:t> </a:t>
            </a:r>
            <a:r>
              <a:rPr lang="es-ES" dirty="0" smtClean="0">
                <a:sym typeface="Wingdings" pitchFamily="2" charset="2"/>
              </a:rPr>
              <a:t>EN CUERO CABELLUDO, CARA Y ACNÉ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CABELLOS DEL OPTIMISMO</a:t>
            </a:r>
            <a:r>
              <a:rPr lang="es-ES" dirty="0" smtClean="0">
                <a:sym typeface="Wingdings" pitchFamily="2" charset="2"/>
              </a:rPr>
              <a:t>. Cabellos que van a formar los folículos miniaturizados de la zona, que la persona cree que van a ser tan largos como el resto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4067175" y="1341438"/>
            <a:ext cx="1081088" cy="935037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2897188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716463" y="1052513"/>
            <a:ext cx="3168650" cy="8318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PITIRIASIS ESTEATOIDE O CASPA GRASA 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635375" y="981075"/>
            <a:ext cx="720725" cy="6477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125788"/>
            <a:ext cx="320357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268538" y="3644900"/>
            <a:ext cx="3167062" cy="4619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PRURITO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5724525" y="3500438"/>
            <a:ext cx="719138" cy="64928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38" y="4365625"/>
            <a:ext cx="27305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3995738" y="5516563"/>
            <a:ext cx="3168650" cy="4619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ACNE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/>
          <p:cNvSpPr/>
          <p:nvPr/>
        </p:nvSpPr>
        <p:spPr>
          <a:xfrm rot="10582023">
            <a:off x="3132138" y="5445125"/>
            <a:ext cx="719137" cy="6477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0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ALOPECIA ANDROGÉNICA DE LA MUJER</a:t>
            </a:r>
            <a:endParaRPr lang="es-ES" sz="6000" b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ES" b="1" u="sng" smtClean="0">
                <a:solidFill>
                  <a:srgbClr val="FF3399"/>
                </a:solidFill>
              </a:rPr>
              <a:t>Tipo masculino</a:t>
            </a:r>
            <a:r>
              <a:rPr lang="es-ES" b="1" smtClean="0">
                <a:solidFill>
                  <a:srgbClr val="FF3399"/>
                </a:solidFill>
              </a:rPr>
              <a:t>: patrón de afectación masculino que se suele asociar con una endocrinopatía con producción excesiva de andrógenos y los síntomas correspondientes de la misma</a:t>
            </a:r>
          </a:p>
          <a:p>
            <a:endParaRPr lang="es-ES" b="1" smtClean="0"/>
          </a:p>
          <a:p>
            <a:r>
              <a:rPr lang="es-ES" b="1" u="sng" smtClean="0">
                <a:solidFill>
                  <a:srgbClr val="FF3399"/>
                </a:solidFill>
              </a:rPr>
              <a:t>Tipo femenino</a:t>
            </a:r>
            <a:r>
              <a:rPr lang="es-ES" b="1" smtClean="0">
                <a:solidFill>
                  <a:srgbClr val="FF3399"/>
                </a:solidFill>
              </a:rPr>
              <a:t>: patrón de afectación difuso en la región de la coronilla</a:t>
            </a:r>
          </a:p>
          <a:p>
            <a:endParaRPr lang="es-ES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6264696" cy="26369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Menos"/>
          <p:cNvSpPr/>
          <p:nvPr/>
        </p:nvSpPr>
        <p:spPr>
          <a:xfrm>
            <a:off x="2267744" y="2132856"/>
            <a:ext cx="4752528" cy="648072"/>
          </a:xfrm>
          <a:prstGeom prst="mathMin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cap="all" dirty="0" smtClean="0"/>
              <a:t>Mantenimiento de la </a:t>
            </a:r>
            <a:r>
              <a:rPr lang="es-ES" b="1" cap="all" dirty="0" smtClean="0">
                <a:solidFill>
                  <a:srgbClr val="FF3399"/>
                </a:solidFill>
              </a:rPr>
              <a:t>línea de implantación pilosa frontal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s-ES" dirty="0" smtClean="0"/>
              <a:t>: ALOPECIA TOTAL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rgbClr val="FF3399"/>
                </a:solidFill>
              </a:rPr>
              <a:t>DIÁMETRO</a:t>
            </a:r>
            <a:r>
              <a:rPr lang="es-ES" dirty="0" smtClean="0">
                <a:solidFill>
                  <a:srgbClr val="FF3399"/>
                </a:solidFill>
              </a:rPr>
              <a:t> </a:t>
            </a:r>
            <a:r>
              <a:rPr lang="es-ES" dirty="0" smtClean="0"/>
              <a:t>DE LOS CABELLOS 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908050"/>
            <a:ext cx="45370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 flipV="1">
            <a:off x="5364163" y="4221163"/>
            <a:ext cx="792162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V="1">
            <a:off x="5364163" y="4941888"/>
            <a:ext cx="855662" cy="7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364163" y="5229225"/>
            <a:ext cx="8636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085185"/>
            <a:ext cx="3744168" cy="177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6228184" y="3749457"/>
            <a:ext cx="2915816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FINOS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CORTOS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APIGMENTADOS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15 Flecha curvada hacia la derecha"/>
          <p:cNvSpPr/>
          <p:nvPr/>
        </p:nvSpPr>
        <p:spPr>
          <a:xfrm>
            <a:off x="1908175" y="1484313"/>
            <a:ext cx="1368425" cy="165735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ES" smtClean="0">
                <a:solidFill>
                  <a:srgbClr val="FF3399"/>
                </a:solidFill>
              </a:rPr>
              <a:t>ALOPECIA DIFUSA </a:t>
            </a:r>
            <a:r>
              <a:rPr lang="es-ES" smtClean="0"/>
              <a:t>EN OTRAS REGIONES</a:t>
            </a:r>
          </a:p>
          <a:p>
            <a:pPr>
              <a:buFont typeface="Arial" charset="0"/>
              <a:buNone/>
            </a:pPr>
            <a:r>
              <a:rPr lang="es-ES" smtClean="0"/>
              <a:t>                   </a:t>
            </a:r>
            <a:r>
              <a:rPr lang="es-ES" smtClean="0">
                <a:solidFill>
                  <a:srgbClr val="FF3399"/>
                </a:solidFill>
              </a:rPr>
              <a:t>pubis, axilas y cejas  </a:t>
            </a:r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r>
              <a:rPr lang="es-ES" smtClean="0">
                <a:solidFill>
                  <a:srgbClr val="FF3399"/>
                </a:solidFill>
              </a:rPr>
              <a:t>EFLUVIO TELOGÉNICO </a:t>
            </a:r>
          </a:p>
          <a:p>
            <a:r>
              <a:rPr lang="es-ES" smtClean="0"/>
              <a:t>Se rompen con </a:t>
            </a:r>
            <a:r>
              <a:rPr lang="es-ES" smtClean="0">
                <a:solidFill>
                  <a:srgbClr val="FF3399"/>
                </a:solidFill>
              </a:rPr>
              <a:t>FACILIDAD</a:t>
            </a:r>
          </a:p>
          <a:p>
            <a:endParaRPr lang="es-ES" smtClean="0"/>
          </a:p>
          <a:p>
            <a:r>
              <a:rPr lang="es-ES" smtClean="0"/>
              <a:t>También los </a:t>
            </a:r>
            <a:r>
              <a:rPr lang="es-ES" smtClean="0">
                <a:solidFill>
                  <a:srgbClr val="FF3399"/>
                </a:solidFill>
              </a:rPr>
              <a:t>CABELLOS DEL OPTIMISMO</a:t>
            </a:r>
          </a:p>
          <a:p>
            <a:endParaRPr lang="es-ES" smtClean="0"/>
          </a:p>
          <a:p>
            <a:endParaRPr lang="es-ES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78751"/>
            <a:ext cx="5472608" cy="2477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861048"/>
            <a:ext cx="2627784" cy="1970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8" name="7 Conector angular"/>
          <p:cNvCxnSpPr/>
          <p:nvPr/>
        </p:nvCxnSpPr>
        <p:spPr>
          <a:xfrm>
            <a:off x="4427538" y="4365625"/>
            <a:ext cx="1368425" cy="7191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4255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6. COMPLICACIONES</a:t>
            </a:r>
            <a:r>
              <a:rPr lang="es-ES" sz="4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es-ES" sz="4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ALTERACIONES.</a:t>
            </a:r>
            <a:endParaRPr lang="es-ES" sz="45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95536" y="1124744"/>
          <a:ext cx="874846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 rtlCol="0">
            <a:prstTxWarp prst="textWave1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Century" pitchFamily="18" charset="0"/>
              </a:rPr>
              <a:t>¿ TRATAMIENTO ?</a:t>
            </a:r>
            <a:endParaRPr lang="es-ES" dirty="0">
              <a:ln>
                <a:solidFill>
                  <a:srgbClr val="FF3399"/>
                </a:solidFill>
              </a:ln>
              <a:solidFill>
                <a:srgbClr val="FF3399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429000"/>
            <a:ext cx="304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ES" b="1" u="sng" dirty="0" smtClean="0">
                <a:solidFill>
                  <a:srgbClr val="FF3399"/>
                </a:solidFill>
              </a:rPr>
              <a:t>Alopecia </a:t>
            </a:r>
            <a:r>
              <a:rPr lang="es-ES" b="1" u="sng" dirty="0" err="1" smtClean="0">
                <a:solidFill>
                  <a:srgbClr val="FF3399"/>
                </a:solidFill>
              </a:rPr>
              <a:t>androgénica</a:t>
            </a:r>
            <a:r>
              <a:rPr lang="es-ES" b="1" u="sng" dirty="0" smtClean="0">
                <a:solidFill>
                  <a:srgbClr val="FF3399"/>
                </a:solidFill>
              </a:rPr>
              <a:t> del varón</a:t>
            </a:r>
            <a:r>
              <a:rPr lang="es-ES" dirty="0" smtClean="0"/>
              <a:t>: hasta el momento actual no existe ningún sistema de tratamiento eficaz y satisfactorio. </a:t>
            </a:r>
          </a:p>
          <a:p>
            <a:endParaRPr lang="es-ES" dirty="0" smtClean="0"/>
          </a:p>
          <a:p>
            <a:pPr lvl="2"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3399"/>
                </a:solidFill>
              </a:rPr>
              <a:t>Tratamiento quirúrgico</a:t>
            </a:r>
            <a:r>
              <a:rPr lang="es-ES" dirty="0" smtClean="0">
                <a:solidFill>
                  <a:srgbClr val="FF3399"/>
                </a:solidFill>
              </a:rPr>
              <a:t> </a:t>
            </a:r>
            <a:r>
              <a:rPr lang="es-ES" dirty="0" smtClean="0"/>
              <a:t>(implantes de pelo) costoso y no siempre satisfactorio. </a:t>
            </a:r>
          </a:p>
          <a:p>
            <a:pPr lvl="2">
              <a:buFont typeface="Wingdings" pitchFamily="2" charset="2"/>
              <a:buChar char="q"/>
            </a:pPr>
            <a:endParaRPr lang="es-ES" dirty="0" smtClean="0"/>
          </a:p>
          <a:p>
            <a:pPr lvl="2"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3399"/>
                </a:solidFill>
              </a:rPr>
              <a:t>Tratamiento de las enfermedades cutáneas asociadas</a:t>
            </a:r>
            <a:r>
              <a:rPr lang="es-ES" dirty="0" smtClean="0"/>
              <a:t>(seborrea, inflamación). </a:t>
            </a:r>
          </a:p>
          <a:p>
            <a:pPr lvl="2">
              <a:buFont typeface="Wingdings" pitchFamily="2" charset="2"/>
              <a:buChar char="q"/>
            </a:pPr>
            <a:endParaRPr lang="es-ES" dirty="0" smtClean="0"/>
          </a:p>
          <a:p>
            <a:pPr lvl="2">
              <a:buFont typeface="Wingdings" pitchFamily="2" charset="2"/>
              <a:buChar char="q"/>
            </a:pPr>
            <a:endParaRPr lang="es-ES" dirty="0" smtClean="0"/>
          </a:p>
          <a:p>
            <a:pPr lvl="2">
              <a:buFont typeface="Wingdings" pitchFamily="2" charset="2"/>
              <a:buChar char="q"/>
            </a:pPr>
            <a:r>
              <a:rPr lang="es-ES" b="1" dirty="0" smtClean="0"/>
              <a:t>Se ensaya el tratamiento con </a:t>
            </a:r>
            <a:r>
              <a:rPr lang="es-ES" b="1" dirty="0" smtClean="0">
                <a:solidFill>
                  <a:srgbClr val="FF3399"/>
                </a:solidFill>
              </a:rPr>
              <a:t>MINOXIDIL</a:t>
            </a:r>
            <a:endParaRPr lang="es-ES" dirty="0" smtClean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860800"/>
            <a:ext cx="383381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ES" b="1" u="sng" dirty="0" smtClean="0">
                <a:solidFill>
                  <a:srgbClr val="FF3399"/>
                </a:solidFill>
              </a:rPr>
              <a:t>Alopecia </a:t>
            </a:r>
            <a:r>
              <a:rPr lang="es-ES" b="1" u="sng" dirty="0" err="1" smtClean="0">
                <a:solidFill>
                  <a:srgbClr val="FF3399"/>
                </a:solidFill>
              </a:rPr>
              <a:t>androgénica</a:t>
            </a:r>
            <a:r>
              <a:rPr lang="es-ES" b="1" u="sng" dirty="0" smtClean="0">
                <a:solidFill>
                  <a:srgbClr val="FF3399"/>
                </a:solidFill>
              </a:rPr>
              <a:t> en la </a:t>
            </a:r>
            <a:r>
              <a:rPr lang="es-ES" b="1" u="sng" dirty="0" smtClean="0">
                <a:solidFill>
                  <a:srgbClr val="FF3399"/>
                </a:solidFill>
              </a:rPr>
              <a:t>mujer.</a:t>
            </a:r>
            <a:endParaRPr lang="es-ES" b="1" u="sng" dirty="0" smtClean="0">
              <a:solidFill>
                <a:srgbClr val="FF3399"/>
              </a:solidFill>
            </a:endParaRPr>
          </a:p>
          <a:p>
            <a:endParaRPr lang="es-ES" dirty="0" smtClean="0"/>
          </a:p>
          <a:p>
            <a:pPr lvl="2"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3399"/>
                </a:solidFill>
              </a:rPr>
              <a:t>tratamiento local con fármacos tópicos que contengan estrógenos, </a:t>
            </a:r>
            <a:r>
              <a:rPr lang="es-ES" b="1" dirty="0" err="1" smtClean="0">
                <a:solidFill>
                  <a:srgbClr val="FF3399"/>
                </a:solidFill>
              </a:rPr>
              <a:t>minoxidil</a:t>
            </a:r>
            <a:endParaRPr lang="es-ES" dirty="0" smtClean="0">
              <a:solidFill>
                <a:srgbClr val="FF3399"/>
              </a:solidFill>
            </a:endParaRPr>
          </a:p>
          <a:p>
            <a:pPr lvl="2">
              <a:buFont typeface="Wingdings" pitchFamily="2" charset="2"/>
              <a:buChar char="q"/>
            </a:pPr>
            <a:endParaRPr lang="es-ES" dirty="0" smtClean="0"/>
          </a:p>
          <a:p>
            <a:pPr lvl="2">
              <a:buFont typeface="Wingdings" pitchFamily="2" charset="2"/>
              <a:buChar char="q"/>
            </a:pPr>
            <a:r>
              <a:rPr lang="es-ES" dirty="0" smtClean="0"/>
              <a:t> en los casos graves se ensaya el </a:t>
            </a:r>
            <a:r>
              <a:rPr lang="es-ES" b="1" dirty="0" smtClean="0">
                <a:solidFill>
                  <a:srgbClr val="FF3399"/>
                </a:solidFill>
              </a:rPr>
              <a:t>tratamiento hormonal sistémico (</a:t>
            </a:r>
            <a:r>
              <a:rPr lang="es-ES" b="1" dirty="0" err="1" smtClean="0">
                <a:solidFill>
                  <a:srgbClr val="FF3399"/>
                </a:solidFill>
              </a:rPr>
              <a:t>antiandrógenos</a:t>
            </a:r>
            <a:r>
              <a:rPr lang="es-ES" b="1" dirty="0" smtClean="0">
                <a:solidFill>
                  <a:srgbClr val="FF3399"/>
                </a:solidFill>
              </a:rPr>
              <a:t>)</a:t>
            </a:r>
            <a:r>
              <a:rPr lang="es-ES" dirty="0" smtClean="0">
                <a:solidFill>
                  <a:srgbClr val="FF3399"/>
                </a:solidFill>
              </a:rPr>
              <a:t>. </a:t>
            </a:r>
          </a:p>
          <a:p>
            <a:pPr lvl="2">
              <a:buFont typeface="Wingdings" pitchFamily="2" charset="2"/>
              <a:buChar char="q"/>
            </a:pPr>
            <a:endParaRPr lang="es-ES" dirty="0" smtClean="0"/>
          </a:p>
          <a:p>
            <a:pPr lvl="2">
              <a:buFont typeface="Wingdings" pitchFamily="2" charset="2"/>
              <a:buChar char="q"/>
            </a:pPr>
            <a:r>
              <a:rPr lang="es-ES" dirty="0" smtClean="0"/>
              <a:t>Tratamiento de las posibles enfermedades hormonales y de las enfermedades o alteraciones de la piel, de la cabeza asociada, así como remplazo de cabello.   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c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4 CuadroTexto"/>
          <p:cNvSpPr txBox="1">
            <a:spLocks noChangeArrowheads="1"/>
          </p:cNvSpPr>
          <p:nvPr/>
        </p:nvSpPr>
        <p:spPr bwMode="auto">
          <a:xfrm>
            <a:off x="0" y="981075"/>
            <a:ext cx="53292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>
                <a:latin typeface="Calibri" pitchFamily="34" charset="0"/>
              </a:rPr>
              <a:t>Grupo de enfermedades que cursan con una disminución de la densidad o con ausencia de pelo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1925"/>
          </a:xfrm>
        </p:spPr>
        <p:txBody>
          <a:bodyPr/>
          <a:lstStyle/>
          <a:p>
            <a:r>
              <a:rPr lang="es-ES" dirty="0" smtClean="0">
                <a:solidFill>
                  <a:srgbClr val="FF3399"/>
                </a:solidFill>
              </a:rPr>
              <a:t>GRACIAS Y… </a:t>
            </a:r>
            <a:br>
              <a:rPr lang="es-ES" dirty="0" smtClean="0">
                <a:solidFill>
                  <a:srgbClr val="FF3399"/>
                </a:solidFill>
              </a:rPr>
            </a:br>
            <a:r>
              <a:rPr lang="es-ES" dirty="0" smtClean="0">
                <a:solidFill>
                  <a:srgbClr val="FF3399"/>
                </a:solidFill>
              </a:rPr>
              <a:t/>
            </a:r>
            <a:br>
              <a:rPr lang="es-ES" dirty="0" smtClean="0">
                <a:solidFill>
                  <a:srgbClr val="FF3399"/>
                </a:solidFill>
              </a:rPr>
            </a:br>
            <a:r>
              <a:rPr lang="es-ES" dirty="0" smtClean="0">
                <a:solidFill>
                  <a:srgbClr val="FF3399"/>
                </a:solidFill>
              </a:rPr>
              <a:t/>
            </a:r>
            <a:br>
              <a:rPr lang="es-ES" dirty="0" smtClean="0">
                <a:solidFill>
                  <a:srgbClr val="FF3399"/>
                </a:solidFill>
              </a:rPr>
            </a:br>
            <a:r>
              <a:rPr lang="es-ES" sz="8000" dirty="0" smtClean="0">
                <a:solidFill>
                  <a:schemeClr val="bg1"/>
                </a:solidFill>
              </a:rPr>
              <a:t>¡¡¡¡SUERTEEEEE!!!!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rgbClr val="FF3399"/>
                </a:solidFill>
                <a:latin typeface="Century" pitchFamily="18" charset="0"/>
              </a:rPr>
              <a:t>BIBLIOGRAFÍA.</a:t>
            </a:r>
            <a:endParaRPr lang="es-ES" b="1" u="sng" dirty="0">
              <a:solidFill>
                <a:srgbClr val="FF3399"/>
              </a:solidFill>
              <a:latin typeface="Century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9971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ES" dirty="0" smtClean="0"/>
              <a:t>Armijo M. , Camacho F. Tratado de Dermatología. Madrid: Aula Médica; 1998.</a:t>
            </a:r>
          </a:p>
          <a:p>
            <a:pPr lvl="0"/>
            <a:r>
              <a:rPr lang="es-ES" dirty="0" smtClean="0"/>
              <a:t>Ferrándiz C. Dermatología Clínica. Segunda edición. Barcelona: </a:t>
            </a:r>
            <a:r>
              <a:rPr lang="es-ES" dirty="0" err="1" smtClean="0"/>
              <a:t>Harcout</a:t>
            </a:r>
            <a:r>
              <a:rPr lang="es-ES" dirty="0" smtClean="0"/>
              <a:t>, </a:t>
            </a:r>
            <a:r>
              <a:rPr lang="es-ES" dirty="0" err="1" smtClean="0"/>
              <a:t>Elsevier</a:t>
            </a:r>
            <a:r>
              <a:rPr lang="es-ES" dirty="0" smtClean="0"/>
              <a:t> </a:t>
            </a:r>
            <a:r>
              <a:rPr lang="es-ES" dirty="0" err="1" smtClean="0"/>
              <a:t>Science</a:t>
            </a:r>
            <a:r>
              <a:rPr lang="es-ES" dirty="0" smtClean="0"/>
              <a:t>; 2002.</a:t>
            </a:r>
          </a:p>
          <a:p>
            <a:pPr lvl="0"/>
            <a:r>
              <a:rPr lang="es-ES" dirty="0" err="1" smtClean="0"/>
              <a:t>Guyton</a:t>
            </a:r>
            <a:r>
              <a:rPr lang="es-ES" dirty="0" smtClean="0"/>
              <a:t> &amp; Hall. Tratado de Fisiología médica. Decimoprimera edición. Barcelona: </a:t>
            </a:r>
            <a:r>
              <a:rPr lang="es-ES" dirty="0" err="1" smtClean="0"/>
              <a:t>Elsevier</a:t>
            </a:r>
            <a:r>
              <a:rPr lang="es-ES" dirty="0" smtClean="0"/>
              <a:t> Saunders; 2010.</a:t>
            </a:r>
          </a:p>
          <a:p>
            <a:r>
              <a:rPr lang="es-ES" u="sng" dirty="0" smtClean="0">
                <a:hlinkClick r:id="rId2"/>
              </a:rPr>
              <a:t>http://alopeciaandrogenica.org/</a:t>
            </a:r>
            <a:endParaRPr lang="es-ES" dirty="0" smtClean="0"/>
          </a:p>
          <a:p>
            <a:r>
              <a:rPr lang="es-ES" u="sng" dirty="0" smtClean="0">
                <a:hlinkClick r:id="rId3"/>
              </a:rPr>
              <a:t>http://www.alopeciaandrogenica.net/</a:t>
            </a:r>
            <a:endParaRPr lang="es-ES" dirty="0" smtClean="0"/>
          </a:p>
          <a:p>
            <a:r>
              <a:rPr lang="es-ES" u="sng" dirty="0" smtClean="0">
                <a:hlinkClick r:id="rId4"/>
              </a:rPr>
              <a:t>www.ganarpelo.org/Alopecia-Androgenica.13.0.html</a:t>
            </a:r>
            <a:endParaRPr lang="es-ES" dirty="0" smtClean="0"/>
          </a:p>
          <a:p>
            <a:r>
              <a:rPr lang="es-ES" u="sng" dirty="0" smtClean="0">
                <a:hlinkClick r:id="rId5"/>
              </a:rPr>
              <a:t>http://es.wikipedia.org/wiki/Alopecia#Alopecia_androg.C3.A9nica</a:t>
            </a:r>
            <a:endParaRPr lang="es-ES" dirty="0" smtClean="0"/>
          </a:p>
          <a:p>
            <a:r>
              <a:rPr lang="es-ES" u="sng" dirty="0" smtClean="0">
                <a:hlinkClick r:id="rId6"/>
              </a:rPr>
              <a:t>http://www.alopeciaandrogenica.es/</a:t>
            </a:r>
            <a:endParaRPr lang="es-ES" dirty="0" smtClean="0"/>
          </a:p>
          <a:p>
            <a:r>
              <a:rPr lang="es-ES" u="sng" dirty="0" smtClean="0">
                <a:hlinkClick r:id="rId7"/>
              </a:rPr>
              <a:t>http://www.caidadelpelo.org/alopecia-androgenetica/</a:t>
            </a:r>
            <a:endParaRPr lang="es-ES" dirty="0" smtClean="0"/>
          </a:p>
          <a:p>
            <a:r>
              <a:rPr lang="es-ES" u="sng" dirty="0" smtClean="0">
                <a:hlinkClick r:id="rId8"/>
              </a:rPr>
              <a:t>http://www.alopeciafemenina.es/</a:t>
            </a:r>
            <a:endParaRPr lang="es-ES" dirty="0" smtClean="0"/>
          </a:p>
          <a:p>
            <a:pPr lvl="0"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foliculo-piloso-copia-1024x7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4 CuadroTexto"/>
          <p:cNvSpPr txBox="1">
            <a:spLocks noChangeArrowheads="1"/>
          </p:cNvSpPr>
          <p:nvPr/>
        </p:nvSpPr>
        <p:spPr bwMode="auto">
          <a:xfrm>
            <a:off x="0" y="0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500" b="1" dirty="0" smtClean="0">
                <a:solidFill>
                  <a:srgbClr val="FF3399"/>
                </a:solidFill>
                <a:latin typeface="Century" pitchFamily="18" charset="0"/>
              </a:rPr>
              <a:t>2. CLASIFICACIÓN </a:t>
            </a:r>
            <a:r>
              <a:rPr lang="es-ES" sz="4500" b="1" dirty="0">
                <a:solidFill>
                  <a:srgbClr val="FF3399"/>
                </a:solidFill>
                <a:latin typeface="Century" pitchFamily="18" charset="0"/>
              </a:rPr>
              <a:t>Y </a:t>
            </a:r>
            <a:r>
              <a:rPr lang="es-ES" sz="4500" b="1" dirty="0" smtClean="0">
                <a:solidFill>
                  <a:srgbClr val="FF3399"/>
                </a:solidFill>
                <a:latin typeface="Century" pitchFamily="18" charset="0"/>
              </a:rPr>
              <a:t>TIPOS.</a:t>
            </a:r>
            <a:endParaRPr lang="es-ES" sz="4500" b="1" dirty="0">
              <a:solidFill>
                <a:srgbClr val="FF3399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pel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4 CuadroTexto"/>
          <p:cNvSpPr txBox="1">
            <a:spLocks noChangeArrowheads="1"/>
          </p:cNvSpPr>
          <p:nvPr/>
        </p:nvSpPr>
        <p:spPr bwMode="auto">
          <a:xfrm>
            <a:off x="250825" y="1125538"/>
            <a:ext cx="87137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s-ES" sz="6000" b="1" dirty="0">
                <a:solidFill>
                  <a:srgbClr val="FF3399"/>
                </a:solidFill>
                <a:latin typeface="Century" pitchFamily="18" charset="0"/>
              </a:rPr>
              <a:t> ALOPECIAS NO CICATRICIALES</a:t>
            </a:r>
          </a:p>
          <a:p>
            <a:pPr algn="ctr">
              <a:buFont typeface="Wingdings" pitchFamily="2" charset="2"/>
              <a:buChar char="v"/>
            </a:pPr>
            <a:endParaRPr lang="es-ES" sz="6000" b="1" dirty="0">
              <a:solidFill>
                <a:srgbClr val="FF3399"/>
              </a:solidFill>
              <a:latin typeface="Century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s-ES" sz="6000" b="1" dirty="0">
                <a:solidFill>
                  <a:srgbClr val="FF3399"/>
                </a:solidFill>
                <a:latin typeface="Century" pitchFamily="18" charset="0"/>
              </a:rPr>
              <a:t>ALOPECIAS CICATRICIALES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179388" y="0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 u="sng" dirty="0">
                <a:solidFill>
                  <a:srgbClr val="FF3399"/>
                </a:solidFill>
                <a:latin typeface="Century" pitchFamily="18" charset="0"/>
              </a:rPr>
              <a:t>ALOPECIAS NO CICATRICIALES</a:t>
            </a:r>
          </a:p>
        </p:txBody>
      </p:sp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0" y="981075"/>
            <a:ext cx="47164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dirty="0">
                <a:latin typeface="Calibri" pitchFamily="34" charset="0"/>
              </a:rPr>
              <a:t>Muy comunes y pueden mejorar con tratamientos e incluso algunas se revierten de forma espontánea. El folículo piloso tiene un comportamiento patológico pero sigue con vida a menos que la alopecia se extienda por periodos largos</a:t>
            </a:r>
          </a:p>
        </p:txBody>
      </p:sp>
      <p:pic>
        <p:nvPicPr>
          <p:cNvPr id="6148" name="Picture 2" descr="http://alopecia.medico-guia.com/wp-content/are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836613"/>
            <a:ext cx="44275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4 Imagen" descr="no ci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789363"/>
            <a:ext cx="44275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CuadroTexto"/>
          <p:cNvSpPr txBox="1">
            <a:spLocks noChangeArrowheads="1"/>
          </p:cNvSpPr>
          <p:nvPr/>
        </p:nvSpPr>
        <p:spPr bwMode="auto">
          <a:xfrm>
            <a:off x="179388" y="0"/>
            <a:ext cx="8785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000" b="1" u="sng" dirty="0">
                <a:solidFill>
                  <a:srgbClr val="FF3399"/>
                </a:solidFill>
                <a:latin typeface="Century" pitchFamily="18" charset="0"/>
              </a:rPr>
              <a:t>TIPOS DE ALOPECIAS NO CICATRICIALES</a:t>
            </a:r>
          </a:p>
        </p:txBody>
      </p:sp>
      <p:sp>
        <p:nvSpPr>
          <p:cNvPr id="7171" name="3 CuadroTexto"/>
          <p:cNvSpPr txBox="1">
            <a:spLocks noChangeArrowheads="1"/>
          </p:cNvSpPr>
          <p:nvPr/>
        </p:nvSpPr>
        <p:spPr bwMode="auto">
          <a:xfrm>
            <a:off x="0" y="692150"/>
            <a:ext cx="9144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Calibri" pitchFamily="34" charset="0"/>
              <a:buAutoNum type="arabicPeriod"/>
            </a:pPr>
            <a:r>
              <a:rPr lang="es-ES" sz="2200" b="1" dirty="0">
                <a:solidFill>
                  <a:srgbClr val="FF3399"/>
                </a:solidFill>
                <a:latin typeface="Calibri" pitchFamily="34" charset="0"/>
              </a:rPr>
              <a:t>CONGÉNITAS</a:t>
            </a:r>
            <a:r>
              <a:rPr lang="es-ES" sz="2200" dirty="0">
                <a:latin typeface="Calibri" pitchFamily="34" charset="0"/>
              </a:rPr>
              <a:t>:  hay </a:t>
            </a:r>
            <a:r>
              <a:rPr lang="es-ES" sz="2200" dirty="0" err="1">
                <a:latin typeface="Calibri" pitchFamily="34" charset="0"/>
              </a:rPr>
              <a:t>atriquias</a:t>
            </a:r>
            <a:r>
              <a:rPr lang="es-ES" sz="2200" dirty="0">
                <a:latin typeface="Calibri" pitchFamily="34" charset="0"/>
              </a:rPr>
              <a:t> con pérdida de pelo total o parcial e </a:t>
            </a:r>
            <a:r>
              <a:rPr lang="es-ES" sz="2200" dirty="0" err="1">
                <a:latin typeface="Calibri" pitchFamily="34" charset="0"/>
              </a:rPr>
              <a:t>hipotricosis</a:t>
            </a:r>
            <a:r>
              <a:rPr lang="es-ES" sz="2200" dirty="0">
                <a:latin typeface="Calibri" pitchFamily="34" charset="0"/>
              </a:rPr>
              <a:t>.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endParaRPr lang="es-ES" sz="2200" dirty="0">
              <a:latin typeface="Calibri" pitchFamily="34" charset="0"/>
            </a:endParaRP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es-ES" sz="2200" b="1" dirty="0">
                <a:solidFill>
                  <a:srgbClr val="FF3399"/>
                </a:solidFill>
                <a:latin typeface="Calibri" pitchFamily="34" charset="0"/>
              </a:rPr>
              <a:t>HEREDITARIAS, ALOPECIAS ANDROGENÉTICAS</a:t>
            </a:r>
            <a:r>
              <a:rPr lang="es-ES" sz="2200" dirty="0">
                <a:solidFill>
                  <a:srgbClr val="FF3399"/>
                </a:solidFill>
                <a:latin typeface="Calibri" pitchFamily="34" charset="0"/>
              </a:rPr>
              <a:t>: </a:t>
            </a:r>
            <a:r>
              <a:rPr lang="es-ES" sz="2200" dirty="0">
                <a:latin typeface="Calibri" pitchFamily="34" charset="0"/>
              </a:rPr>
              <a:t>miniaturización de los folículos por </a:t>
            </a:r>
            <a:r>
              <a:rPr lang="es-ES" sz="2200" dirty="0" err="1">
                <a:latin typeface="Calibri" pitchFamily="34" charset="0"/>
              </a:rPr>
              <a:t>accion</a:t>
            </a:r>
            <a:r>
              <a:rPr lang="es-ES" sz="2200" dirty="0">
                <a:latin typeface="Calibri" pitchFamily="34" charset="0"/>
              </a:rPr>
              <a:t> de la 5-</a:t>
            </a:r>
            <a:r>
              <a:rPr lang="el-GR" sz="2200" dirty="0">
                <a:latin typeface="Calibri" pitchFamily="34" charset="0"/>
              </a:rPr>
              <a:t>α</a:t>
            </a:r>
            <a:r>
              <a:rPr lang="es-ES" sz="2200" dirty="0">
                <a:latin typeface="Calibri" pitchFamily="34" charset="0"/>
              </a:rPr>
              <a:t>-DHT. Se conoce actualmente como “alopecia </a:t>
            </a:r>
            <a:r>
              <a:rPr lang="es-ES" sz="2200" dirty="0" err="1">
                <a:latin typeface="Calibri" pitchFamily="34" charset="0"/>
              </a:rPr>
              <a:t>androgenética</a:t>
            </a:r>
            <a:r>
              <a:rPr lang="es-ES" sz="2200" dirty="0">
                <a:latin typeface="Calibri" pitchFamily="34" charset="0"/>
              </a:rPr>
              <a:t>” (AGA) y puede ser masculina (MAGA) o femenina (FAGA).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endParaRPr lang="es-ES" sz="2200" dirty="0">
              <a:latin typeface="Calibri" pitchFamily="34" charset="0"/>
            </a:endParaRP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es-ES" sz="2200" b="1" dirty="0">
                <a:solidFill>
                  <a:srgbClr val="FF3399"/>
                </a:solidFill>
                <a:latin typeface="Calibri" pitchFamily="34" charset="0"/>
              </a:rPr>
              <a:t>ANAGÉNICAS</a:t>
            </a:r>
            <a:r>
              <a:rPr lang="es-ES" sz="2200" b="1" dirty="0">
                <a:latin typeface="Calibri" pitchFamily="34" charset="0"/>
              </a:rPr>
              <a:t>: </a:t>
            </a:r>
            <a:r>
              <a:rPr lang="es-ES" sz="2200" dirty="0">
                <a:latin typeface="Calibri" pitchFamily="34" charset="0"/>
              </a:rPr>
              <a:t>determinan caída inmediata del cabello por procesos de peluquería, alteraciones metabólicas, enfermedades endocrinas, etc. Aunque la causa más importante es la toma de ciertos medicamentos. </a:t>
            </a:r>
          </a:p>
        </p:txBody>
      </p:sp>
      <p:pic>
        <p:nvPicPr>
          <p:cNvPr id="7172" name="5 Imagen" descr="congenit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163"/>
            <a:ext cx="30480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8 Imagen" descr="alopec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221163"/>
            <a:ext cx="39608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9 Imagen" descr="anageni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4292600"/>
            <a:ext cx="23399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179388" y="0"/>
            <a:ext cx="8785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000" b="1" u="sng" dirty="0">
                <a:solidFill>
                  <a:srgbClr val="FF3399"/>
                </a:solidFill>
                <a:latin typeface="Century" pitchFamily="18" charset="0"/>
              </a:rPr>
              <a:t>TIPOS DE ALOPECIAS NO CICATRICIALES</a:t>
            </a:r>
          </a:p>
        </p:txBody>
      </p:sp>
      <p:sp>
        <p:nvSpPr>
          <p:cNvPr id="8195" name="2 CuadroTexto"/>
          <p:cNvSpPr txBox="1">
            <a:spLocks noChangeArrowheads="1"/>
          </p:cNvSpPr>
          <p:nvPr/>
        </p:nvSpPr>
        <p:spPr bwMode="auto">
          <a:xfrm>
            <a:off x="0" y="620713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s-ES" sz="2200" b="1" dirty="0">
                <a:solidFill>
                  <a:srgbClr val="FF3399"/>
                </a:solidFill>
                <a:latin typeface="Calibri" pitchFamily="34" charset="0"/>
              </a:rPr>
              <a:t>4. TELOGÉNICAS: </a:t>
            </a:r>
            <a:r>
              <a:rPr lang="es-ES" sz="2200" dirty="0">
                <a:latin typeface="Calibri" pitchFamily="34" charset="0"/>
              </a:rPr>
              <a:t>aceleran el proceso </a:t>
            </a:r>
            <a:r>
              <a:rPr lang="es-ES" sz="2200" dirty="0" err="1">
                <a:latin typeface="Calibri" pitchFamily="34" charset="0"/>
              </a:rPr>
              <a:t>anagen-catagen-telogen</a:t>
            </a:r>
            <a:r>
              <a:rPr lang="es-ES" sz="2200" dirty="0">
                <a:latin typeface="Calibri" pitchFamily="34" charset="0"/>
              </a:rPr>
              <a:t>, por lo que pronto se cae el cabello; esta fase se conoce como “efluvio </a:t>
            </a:r>
            <a:r>
              <a:rPr lang="es-ES" sz="2200" dirty="0" err="1">
                <a:latin typeface="Calibri" pitchFamily="34" charset="0"/>
              </a:rPr>
              <a:t>telogénico</a:t>
            </a:r>
            <a:r>
              <a:rPr lang="es-ES" sz="2200" dirty="0">
                <a:latin typeface="Calibri" pitchFamily="34" charset="0"/>
              </a:rPr>
              <a:t>” . En la etiología destacan: procesos metabólicos, regímenes de adelgazamiento, infecciones, etc. La alopecia posparto es la más importante.</a:t>
            </a:r>
          </a:p>
          <a:p>
            <a:pPr marL="342900" indent="-342900" algn="just"/>
            <a:r>
              <a:rPr lang="es-ES" sz="2200" dirty="0">
                <a:solidFill>
                  <a:srgbClr val="FF3399"/>
                </a:solidFill>
                <a:latin typeface="Calibri" pitchFamily="34" charset="0"/>
              </a:rPr>
              <a:t>*</a:t>
            </a:r>
            <a:r>
              <a:rPr lang="es-ES" sz="2200" b="1" dirty="0">
                <a:solidFill>
                  <a:srgbClr val="FF3399"/>
                </a:solidFill>
                <a:latin typeface="Calibri" pitchFamily="34" charset="0"/>
              </a:rPr>
              <a:t>Alopecia </a:t>
            </a:r>
            <a:r>
              <a:rPr lang="es-ES" sz="2200" b="1" dirty="0" err="1">
                <a:solidFill>
                  <a:srgbClr val="FF3399"/>
                </a:solidFill>
                <a:latin typeface="Calibri" pitchFamily="34" charset="0"/>
              </a:rPr>
              <a:t>areata</a:t>
            </a:r>
            <a:r>
              <a:rPr lang="es-ES" sz="2200" b="1" dirty="0">
                <a:solidFill>
                  <a:srgbClr val="FF3399"/>
                </a:solidFill>
                <a:latin typeface="Calibri" pitchFamily="34" charset="0"/>
              </a:rPr>
              <a:t> (AA) o Pelada.</a:t>
            </a:r>
          </a:p>
          <a:p>
            <a:pPr marL="342900" indent="-342900" algn="just"/>
            <a:endParaRPr lang="es-ES" sz="2200" dirty="0">
              <a:solidFill>
                <a:srgbClr val="FF3399"/>
              </a:solidFill>
              <a:latin typeface="Calibri" pitchFamily="34" charset="0"/>
            </a:endParaRPr>
          </a:p>
          <a:p>
            <a:pPr marL="342900" indent="-342900" algn="just"/>
            <a:r>
              <a:rPr lang="es-ES" sz="2200" b="1" dirty="0">
                <a:solidFill>
                  <a:srgbClr val="FF3399"/>
                </a:solidFill>
                <a:latin typeface="Calibri" pitchFamily="34" charset="0"/>
              </a:rPr>
              <a:t>5. POR INJURIAS EXTERNAS AL CUERO CABELLUDO:</a:t>
            </a:r>
            <a:r>
              <a:rPr lang="es-ES" sz="2200" b="1" dirty="0">
                <a:latin typeface="Calibri" pitchFamily="34" charset="0"/>
              </a:rPr>
              <a:t> </a:t>
            </a:r>
            <a:r>
              <a:rPr lang="es-ES" sz="2200" dirty="0">
                <a:latin typeface="Calibri" pitchFamily="34" charset="0"/>
              </a:rPr>
              <a:t>por traumas físicos como presión excesiva o por masajes y por traumas químicos como productos cosméticos inadecuados. Las más importantes son las alopecias por tracción donde destacan; </a:t>
            </a:r>
            <a:r>
              <a:rPr lang="es-ES" sz="2200" dirty="0" err="1">
                <a:latin typeface="Calibri" pitchFamily="34" charset="0"/>
              </a:rPr>
              <a:t>tricotilomanías</a:t>
            </a:r>
            <a:r>
              <a:rPr lang="es-ES" sz="2200" dirty="0">
                <a:latin typeface="Calibri" pitchFamily="34" charset="0"/>
              </a:rPr>
              <a:t> y alopecias marginales o liminales.</a:t>
            </a:r>
          </a:p>
          <a:p>
            <a:pPr marL="342900" indent="-342900" algn="just"/>
            <a:endParaRPr lang="es-ES" sz="2200" dirty="0">
              <a:latin typeface="Calibri" pitchFamily="34" charset="0"/>
            </a:endParaRPr>
          </a:p>
          <a:p>
            <a:pPr marL="342900" indent="-342900" algn="just"/>
            <a:r>
              <a:rPr lang="es-ES" sz="2200" b="1" dirty="0">
                <a:solidFill>
                  <a:srgbClr val="FF3399"/>
                </a:solidFill>
                <a:latin typeface="Calibri" pitchFamily="34" charset="0"/>
              </a:rPr>
              <a:t>6. EN RELACIÓN CON DERMATOSIS: </a:t>
            </a:r>
            <a:r>
              <a:rPr lang="es-ES" sz="2200" dirty="0">
                <a:latin typeface="Calibri" pitchFamily="34" charset="0"/>
              </a:rPr>
              <a:t>diferentes síndromes dermatológicos pueden causar alopecias no cicatriciales. </a:t>
            </a:r>
            <a:endParaRPr lang="es-ES" sz="2200" dirty="0">
              <a:solidFill>
                <a:srgbClr val="FF3399"/>
              </a:solidFill>
              <a:latin typeface="Calibri" pitchFamily="34" charset="0"/>
            </a:endParaRPr>
          </a:p>
          <a:p>
            <a:pPr marL="342900" indent="-342900"/>
            <a:endParaRPr lang="es-ES" sz="2200" dirty="0">
              <a:solidFill>
                <a:srgbClr val="FF3399"/>
              </a:solidFill>
              <a:latin typeface="Calibri" pitchFamily="34" charset="0"/>
            </a:endParaRPr>
          </a:p>
        </p:txBody>
      </p:sp>
      <p:pic>
        <p:nvPicPr>
          <p:cNvPr id="8196" name="4 Imagen" descr="alopecia-areata-bo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35147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5 Imagen" descr="pres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5084763"/>
            <a:ext cx="23764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6 Imagen" descr="psoriasis 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724400"/>
            <a:ext cx="33480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CuadroTexto"/>
          <p:cNvSpPr txBox="1">
            <a:spLocks noChangeArrowheads="1"/>
          </p:cNvSpPr>
          <p:nvPr/>
        </p:nvSpPr>
        <p:spPr bwMode="auto">
          <a:xfrm>
            <a:off x="179388" y="0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 u="sng" dirty="0">
                <a:solidFill>
                  <a:srgbClr val="FF3399"/>
                </a:solidFill>
                <a:latin typeface="Century" pitchFamily="18" charset="0"/>
              </a:rPr>
              <a:t>ALOPECIAS CICATRICIALES</a:t>
            </a:r>
          </a:p>
        </p:txBody>
      </p:sp>
      <p:sp>
        <p:nvSpPr>
          <p:cNvPr id="9219" name="2 CuadroTexto"/>
          <p:cNvSpPr txBox="1">
            <a:spLocks noChangeArrowheads="1"/>
          </p:cNvSpPr>
          <p:nvPr/>
        </p:nvSpPr>
        <p:spPr bwMode="auto">
          <a:xfrm>
            <a:off x="4356100" y="836613"/>
            <a:ext cx="47879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latin typeface="Calibri" pitchFamily="34" charset="0"/>
              </a:rPr>
              <a:t>Existe un daño, malformación o destrucción de los folículos pilosos, que puede ser debida a una enfermedad propia del folículo o independiente de él. Se caracterizan por placas blanco-marfileñas. Son permanente por lo que su único tratamiento es el quirúrgico. 	</a:t>
            </a:r>
          </a:p>
        </p:txBody>
      </p:sp>
      <p:pic>
        <p:nvPicPr>
          <p:cNvPr id="9220" name="3 Imagen" descr="alopecia-cicatricial-300x2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43561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4 Imagen" descr="cic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3"/>
            <a:ext cx="42846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1224</Words>
  <Application>Microsoft Office PowerPoint</Application>
  <PresentationFormat>Presentación en pantalla (4:3)</PresentationFormat>
  <Paragraphs>178</Paragraphs>
  <Slides>31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ALOPECIA ANDROGÉNICA.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3. ALOPECIA ANDROGÉNICA.</vt:lpstr>
      <vt:lpstr>CAUSAS DE LA ALOPECIA ANDROGÉNICA.</vt:lpstr>
      <vt:lpstr>ACCIÓN DE LOS ANDRÓGENOS SOBRE EL FOLÍCULO PILOSO.</vt:lpstr>
      <vt:lpstr>Diapositiva 14</vt:lpstr>
      <vt:lpstr>ALOPECIA  ANDROGÉNICA MASCULINA</vt:lpstr>
      <vt:lpstr>ALOPECIA ANDROGÉNICA FEMENINA</vt:lpstr>
      <vt:lpstr>5. SÍNTOMAS. CUADRO CLÍNICO. </vt:lpstr>
      <vt:lpstr>ALOPECIA ANDROGÉNICA DEL VARÓN</vt:lpstr>
      <vt:lpstr>Diapositiva 19</vt:lpstr>
      <vt:lpstr>CALVICIE DEL VARÓN LATINO O MEDITERRÁNEO </vt:lpstr>
      <vt:lpstr>Diapositiva 21</vt:lpstr>
      <vt:lpstr>ALOPECIA ANDROGÉNICA DE LA MUJER</vt:lpstr>
      <vt:lpstr>Diapositiva 23</vt:lpstr>
      <vt:lpstr>Diapositiva 24</vt:lpstr>
      <vt:lpstr>Diapositiva 25</vt:lpstr>
      <vt:lpstr>6. COMPLICACIONES. ALTERACIONES.</vt:lpstr>
      <vt:lpstr>¿ TRATAMIENTO ?</vt:lpstr>
      <vt:lpstr>Diapositiva 28</vt:lpstr>
      <vt:lpstr>Diapositiva 29</vt:lpstr>
      <vt:lpstr>GRACIAS Y…    ¡¡¡¡SUERTEEEEE!!!!</vt:lpstr>
      <vt:lpstr>BIBLIOGRAFÍA.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30</cp:revision>
  <dcterms:created xsi:type="dcterms:W3CDTF">2012-03-20T20:13:14Z</dcterms:created>
  <dcterms:modified xsi:type="dcterms:W3CDTF">2012-04-01T19:57:39Z</dcterms:modified>
</cp:coreProperties>
</file>