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57" r:id="rId2"/>
    <p:sldId id="260" r:id="rId3"/>
    <p:sldId id="256" r:id="rId4"/>
    <p:sldId id="258" r:id="rId5"/>
    <p:sldId id="259" r:id="rId6"/>
    <p:sldId id="261" r:id="rId7"/>
    <p:sldId id="282" r:id="rId8"/>
    <p:sldId id="283" r:id="rId9"/>
    <p:sldId id="284" r:id="rId10"/>
    <p:sldId id="265" r:id="rId11"/>
    <p:sldId id="262" r:id="rId12"/>
    <p:sldId id="264" r:id="rId13"/>
    <p:sldId id="28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87145" autoAdjust="0"/>
  </p:normalViewPr>
  <p:slideViewPr>
    <p:cSldViewPr>
      <p:cViewPr varScale="1">
        <p:scale>
          <a:sx n="63" d="100"/>
          <a:sy n="63" d="100"/>
        </p:scale>
        <p:origin x="-159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2AC0C2-BABE-4021-8DE3-7AAEF2AB3AE6}"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ES"/>
        </a:p>
      </dgm:t>
    </dgm:pt>
    <dgm:pt modelId="{F8047B5F-3B13-43C2-AF9C-4606E3A794DB}">
      <dgm:prSet/>
      <dgm:spPr/>
      <dgm:t>
        <a:bodyPr/>
        <a:lstStyle/>
        <a:p>
          <a:pPr rtl="0"/>
          <a:r>
            <a:rPr lang="es-ES" dirty="0" smtClean="0"/>
            <a:t>LAS HORMONAS Y EL DEPORTE</a:t>
          </a:r>
          <a:endParaRPr lang="es-ES" dirty="0"/>
        </a:p>
      </dgm:t>
    </dgm:pt>
    <dgm:pt modelId="{7A893A9A-D867-45FC-822E-73B3A492ED52}" type="parTrans" cxnId="{91319593-A780-4A4D-9648-D8F4C0D1B224}">
      <dgm:prSet/>
      <dgm:spPr/>
      <dgm:t>
        <a:bodyPr/>
        <a:lstStyle/>
        <a:p>
          <a:endParaRPr lang="es-ES"/>
        </a:p>
      </dgm:t>
    </dgm:pt>
    <dgm:pt modelId="{15F089CA-0D87-4291-8D2C-A5CA28012AE6}" type="sibTrans" cxnId="{91319593-A780-4A4D-9648-D8F4C0D1B224}">
      <dgm:prSet/>
      <dgm:spPr/>
      <dgm:t>
        <a:bodyPr/>
        <a:lstStyle/>
        <a:p>
          <a:endParaRPr lang="es-ES"/>
        </a:p>
      </dgm:t>
    </dgm:pt>
    <dgm:pt modelId="{91E65FFA-DDB6-4C00-BBB2-9037FB26972E}" type="pres">
      <dgm:prSet presAssocID="{062AC0C2-BABE-4021-8DE3-7AAEF2AB3AE6}" presName="Name0" presStyleCnt="0">
        <dgm:presLayoutVars>
          <dgm:chMax val="7"/>
          <dgm:dir/>
          <dgm:animLvl val="lvl"/>
          <dgm:resizeHandles val="exact"/>
        </dgm:presLayoutVars>
      </dgm:prSet>
      <dgm:spPr/>
      <dgm:t>
        <a:bodyPr/>
        <a:lstStyle/>
        <a:p>
          <a:endParaRPr lang="es-ES"/>
        </a:p>
      </dgm:t>
    </dgm:pt>
    <dgm:pt modelId="{52CC0F9E-F342-4F68-9C69-81EB489D5373}" type="pres">
      <dgm:prSet presAssocID="{F8047B5F-3B13-43C2-AF9C-4606E3A794DB}" presName="circle1" presStyleLbl="node1" presStyleIdx="0" presStyleCnt="1" custLinFactNeighborX="56297"/>
      <dgm:spPr/>
    </dgm:pt>
    <dgm:pt modelId="{50FE5B58-2BA4-4848-927F-97D8495AC123}" type="pres">
      <dgm:prSet presAssocID="{F8047B5F-3B13-43C2-AF9C-4606E3A794DB}" presName="space" presStyleCnt="0"/>
      <dgm:spPr/>
    </dgm:pt>
    <dgm:pt modelId="{F2201D53-D69B-42FF-9AAE-F7CC2739579D}" type="pres">
      <dgm:prSet presAssocID="{F8047B5F-3B13-43C2-AF9C-4606E3A794DB}" presName="rect1" presStyleLbl="alignAcc1" presStyleIdx="0" presStyleCnt="1" custScaleX="100000" custLinFactNeighborX="0" custLinFactNeighborY="37325"/>
      <dgm:spPr/>
      <dgm:t>
        <a:bodyPr/>
        <a:lstStyle/>
        <a:p>
          <a:endParaRPr lang="es-ES"/>
        </a:p>
      </dgm:t>
    </dgm:pt>
    <dgm:pt modelId="{558E104D-8547-484B-829A-AFF1E97D36C0}" type="pres">
      <dgm:prSet presAssocID="{F8047B5F-3B13-43C2-AF9C-4606E3A794DB}" presName="rect1ParTxNoCh" presStyleLbl="alignAcc1" presStyleIdx="0" presStyleCnt="1">
        <dgm:presLayoutVars>
          <dgm:chMax val="1"/>
          <dgm:bulletEnabled val="1"/>
        </dgm:presLayoutVars>
      </dgm:prSet>
      <dgm:spPr/>
      <dgm:t>
        <a:bodyPr/>
        <a:lstStyle/>
        <a:p>
          <a:endParaRPr lang="es-ES"/>
        </a:p>
      </dgm:t>
    </dgm:pt>
  </dgm:ptLst>
  <dgm:cxnLst>
    <dgm:cxn modelId="{FC62FDAD-0BEA-4E29-B4F4-5BA7CA4602C6}" type="presOf" srcId="{F8047B5F-3B13-43C2-AF9C-4606E3A794DB}" destId="{F2201D53-D69B-42FF-9AAE-F7CC2739579D}" srcOrd="0" destOrd="0" presId="urn:microsoft.com/office/officeart/2005/8/layout/target3"/>
    <dgm:cxn modelId="{5FD5F308-EAF0-4B97-83B0-1BD1ACBA12B0}" type="presOf" srcId="{F8047B5F-3B13-43C2-AF9C-4606E3A794DB}" destId="{558E104D-8547-484B-829A-AFF1E97D36C0}" srcOrd="1" destOrd="0" presId="urn:microsoft.com/office/officeart/2005/8/layout/target3"/>
    <dgm:cxn modelId="{5F17826B-20A7-4D9D-8C43-963ADD24554E}" type="presOf" srcId="{062AC0C2-BABE-4021-8DE3-7AAEF2AB3AE6}" destId="{91E65FFA-DDB6-4C00-BBB2-9037FB26972E}" srcOrd="0" destOrd="0" presId="urn:microsoft.com/office/officeart/2005/8/layout/target3"/>
    <dgm:cxn modelId="{91319593-A780-4A4D-9648-D8F4C0D1B224}" srcId="{062AC0C2-BABE-4021-8DE3-7AAEF2AB3AE6}" destId="{F8047B5F-3B13-43C2-AF9C-4606E3A794DB}" srcOrd="0" destOrd="0" parTransId="{7A893A9A-D867-45FC-822E-73B3A492ED52}" sibTransId="{15F089CA-0D87-4291-8D2C-A5CA28012AE6}"/>
    <dgm:cxn modelId="{C5A52E04-5F48-44B7-AAB7-FD5B88B45836}" type="presParOf" srcId="{91E65FFA-DDB6-4C00-BBB2-9037FB26972E}" destId="{52CC0F9E-F342-4F68-9C69-81EB489D5373}" srcOrd="0" destOrd="0" presId="urn:microsoft.com/office/officeart/2005/8/layout/target3"/>
    <dgm:cxn modelId="{F882D9B5-4561-42A9-B126-4B10F3C48626}" type="presParOf" srcId="{91E65FFA-DDB6-4C00-BBB2-9037FB26972E}" destId="{50FE5B58-2BA4-4848-927F-97D8495AC123}" srcOrd="1" destOrd="0" presId="urn:microsoft.com/office/officeart/2005/8/layout/target3"/>
    <dgm:cxn modelId="{746E74BC-8E3F-40D3-8441-A1C36DF39607}" type="presParOf" srcId="{91E65FFA-DDB6-4C00-BBB2-9037FB26972E}" destId="{F2201D53-D69B-42FF-9AAE-F7CC2739579D}" srcOrd="2" destOrd="0" presId="urn:microsoft.com/office/officeart/2005/8/layout/target3"/>
    <dgm:cxn modelId="{B2156483-AB36-4A9E-BAC7-244EAAFEB9BD}" type="presParOf" srcId="{91E65FFA-DDB6-4C00-BBB2-9037FB26972E}" destId="{558E104D-8547-484B-829A-AFF1E97D36C0}" srcOrd="3"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702969-5EA4-4FD8-8522-EB326DA448C3}" type="doc">
      <dgm:prSet loTypeId="urn:microsoft.com/office/officeart/2005/8/layout/vList3" loCatId="list" qsTypeId="urn:microsoft.com/office/officeart/2005/8/quickstyle/simple1" qsCatId="simple" csTypeId="urn:microsoft.com/office/officeart/2005/8/colors/accent1_2" csCatId="accent1"/>
      <dgm:spPr/>
      <dgm:t>
        <a:bodyPr/>
        <a:lstStyle/>
        <a:p>
          <a:endParaRPr lang="es-ES"/>
        </a:p>
      </dgm:t>
    </dgm:pt>
    <dgm:pt modelId="{C1B433CF-2664-4E71-8428-628C028DA209}">
      <dgm:prSet/>
      <dgm:spPr/>
      <dgm:t>
        <a:bodyPr/>
        <a:lstStyle/>
        <a:p>
          <a:pPr rtl="0"/>
          <a:r>
            <a:rPr lang="es-ES" dirty="0" smtClean="0"/>
            <a:t>Javier Mohigefer Barrera</a:t>
          </a:r>
          <a:endParaRPr lang="es-ES" dirty="0"/>
        </a:p>
      </dgm:t>
    </dgm:pt>
    <dgm:pt modelId="{220699DA-D8EC-4C1F-8F69-EB9909F71681}" type="parTrans" cxnId="{C585AE80-56C6-422E-B954-C0A547498E8D}">
      <dgm:prSet/>
      <dgm:spPr/>
      <dgm:t>
        <a:bodyPr/>
        <a:lstStyle/>
        <a:p>
          <a:endParaRPr lang="es-ES"/>
        </a:p>
      </dgm:t>
    </dgm:pt>
    <dgm:pt modelId="{65417B9F-4E72-41D8-B044-CAC5C2B0C97F}" type="sibTrans" cxnId="{C585AE80-56C6-422E-B954-C0A547498E8D}">
      <dgm:prSet/>
      <dgm:spPr/>
      <dgm:t>
        <a:bodyPr/>
        <a:lstStyle/>
        <a:p>
          <a:endParaRPr lang="es-ES"/>
        </a:p>
      </dgm:t>
    </dgm:pt>
    <dgm:pt modelId="{DD861B5F-4649-4CD4-9EA4-DE14E8FEE2A2}">
      <dgm:prSet/>
      <dgm:spPr/>
      <dgm:t>
        <a:bodyPr/>
        <a:lstStyle/>
        <a:p>
          <a:pPr rtl="0"/>
          <a:r>
            <a:rPr lang="es-ES" dirty="0" smtClean="0"/>
            <a:t>Jesús Ortega Ramos</a:t>
          </a:r>
          <a:endParaRPr lang="es-ES" dirty="0"/>
        </a:p>
      </dgm:t>
    </dgm:pt>
    <dgm:pt modelId="{88012008-174D-4992-8C26-CD24F823B2AA}" type="parTrans" cxnId="{359D8ECB-9D9E-4A4F-B6E0-B5CE576B4DEF}">
      <dgm:prSet/>
      <dgm:spPr/>
      <dgm:t>
        <a:bodyPr/>
        <a:lstStyle/>
        <a:p>
          <a:endParaRPr lang="es-ES"/>
        </a:p>
      </dgm:t>
    </dgm:pt>
    <dgm:pt modelId="{3E8CE6F5-E962-4637-9982-9504EBE49D49}" type="sibTrans" cxnId="{359D8ECB-9D9E-4A4F-B6E0-B5CE576B4DEF}">
      <dgm:prSet/>
      <dgm:spPr/>
      <dgm:t>
        <a:bodyPr/>
        <a:lstStyle/>
        <a:p>
          <a:endParaRPr lang="es-ES"/>
        </a:p>
      </dgm:t>
    </dgm:pt>
    <dgm:pt modelId="{56CD929C-5E2C-4346-BBCA-D562E26783CA}">
      <dgm:prSet/>
      <dgm:spPr/>
      <dgm:t>
        <a:bodyPr/>
        <a:lstStyle/>
        <a:p>
          <a:pPr rtl="0"/>
          <a:r>
            <a:rPr lang="es-ES" dirty="0" smtClean="0"/>
            <a:t>José Carlos de la Rosa García</a:t>
          </a:r>
          <a:endParaRPr lang="es-ES" dirty="0"/>
        </a:p>
      </dgm:t>
    </dgm:pt>
    <dgm:pt modelId="{B899F386-A795-4903-9DBA-4A50AF5E77C1}" type="parTrans" cxnId="{AF62EFAF-214D-418D-9EEF-BF7BF56995A1}">
      <dgm:prSet/>
      <dgm:spPr/>
      <dgm:t>
        <a:bodyPr/>
        <a:lstStyle/>
        <a:p>
          <a:endParaRPr lang="es-ES"/>
        </a:p>
      </dgm:t>
    </dgm:pt>
    <dgm:pt modelId="{907C84E9-FBC9-40BA-B5D0-1E66F1C08C25}" type="sibTrans" cxnId="{AF62EFAF-214D-418D-9EEF-BF7BF56995A1}">
      <dgm:prSet/>
      <dgm:spPr/>
      <dgm:t>
        <a:bodyPr/>
        <a:lstStyle/>
        <a:p>
          <a:endParaRPr lang="es-ES"/>
        </a:p>
      </dgm:t>
    </dgm:pt>
    <dgm:pt modelId="{6F865969-1FA0-402F-98A4-93FB1CC22D14}">
      <dgm:prSet/>
      <dgm:spPr/>
      <dgm:t>
        <a:bodyPr/>
        <a:lstStyle/>
        <a:p>
          <a:pPr rtl="0"/>
          <a:r>
            <a:rPr lang="es-ES" dirty="0" smtClean="0"/>
            <a:t>Aarón Román Rando</a:t>
          </a:r>
          <a:endParaRPr lang="es-ES" dirty="0"/>
        </a:p>
      </dgm:t>
    </dgm:pt>
    <dgm:pt modelId="{CA0CC37F-C994-4790-A5AB-C90AA3839806}" type="parTrans" cxnId="{948E9F81-2DC7-4439-9962-C63620A4EE6B}">
      <dgm:prSet/>
      <dgm:spPr/>
      <dgm:t>
        <a:bodyPr/>
        <a:lstStyle/>
        <a:p>
          <a:endParaRPr lang="es-ES"/>
        </a:p>
      </dgm:t>
    </dgm:pt>
    <dgm:pt modelId="{85F1A551-633B-49EF-83F3-16BB958A60A8}" type="sibTrans" cxnId="{948E9F81-2DC7-4439-9962-C63620A4EE6B}">
      <dgm:prSet/>
      <dgm:spPr/>
      <dgm:t>
        <a:bodyPr/>
        <a:lstStyle/>
        <a:p>
          <a:endParaRPr lang="es-ES"/>
        </a:p>
      </dgm:t>
    </dgm:pt>
    <dgm:pt modelId="{959DA4C4-E886-4096-A817-642BCCB7A573}" type="pres">
      <dgm:prSet presAssocID="{1F702969-5EA4-4FD8-8522-EB326DA448C3}" presName="linearFlow" presStyleCnt="0">
        <dgm:presLayoutVars>
          <dgm:dir/>
          <dgm:resizeHandles val="exact"/>
        </dgm:presLayoutVars>
      </dgm:prSet>
      <dgm:spPr/>
      <dgm:t>
        <a:bodyPr/>
        <a:lstStyle/>
        <a:p>
          <a:endParaRPr lang="es-ES"/>
        </a:p>
      </dgm:t>
    </dgm:pt>
    <dgm:pt modelId="{E1F57CAD-0DA7-4FB7-B1F0-F8155D3714EB}" type="pres">
      <dgm:prSet presAssocID="{C1B433CF-2664-4E71-8428-628C028DA209}" presName="composite" presStyleCnt="0"/>
      <dgm:spPr/>
    </dgm:pt>
    <dgm:pt modelId="{E28ACF8B-F4C2-40F0-A373-CDCC73858093}" type="pres">
      <dgm:prSet presAssocID="{C1B433CF-2664-4E71-8428-628C028DA209}" presName="imgShp" presStyleLbl="fgImgPlace1" presStyleIdx="0" presStyleCnt="4"/>
      <dgm:spPr/>
    </dgm:pt>
    <dgm:pt modelId="{FB7B9D28-E517-4267-88BC-DEC1BC9FC3EF}" type="pres">
      <dgm:prSet presAssocID="{C1B433CF-2664-4E71-8428-628C028DA209}" presName="txShp" presStyleLbl="node1" presStyleIdx="0" presStyleCnt="4">
        <dgm:presLayoutVars>
          <dgm:bulletEnabled val="1"/>
        </dgm:presLayoutVars>
      </dgm:prSet>
      <dgm:spPr/>
      <dgm:t>
        <a:bodyPr/>
        <a:lstStyle/>
        <a:p>
          <a:endParaRPr lang="es-ES"/>
        </a:p>
      </dgm:t>
    </dgm:pt>
    <dgm:pt modelId="{16526194-7C15-4D9D-A1A6-237824E911F0}" type="pres">
      <dgm:prSet presAssocID="{65417B9F-4E72-41D8-B044-CAC5C2B0C97F}" presName="spacing" presStyleCnt="0"/>
      <dgm:spPr/>
    </dgm:pt>
    <dgm:pt modelId="{C580FB51-AB22-48D3-AE0B-81EDAC5497F0}" type="pres">
      <dgm:prSet presAssocID="{DD861B5F-4649-4CD4-9EA4-DE14E8FEE2A2}" presName="composite" presStyleCnt="0"/>
      <dgm:spPr/>
    </dgm:pt>
    <dgm:pt modelId="{D29F6DA7-1F87-4229-9026-C662F6AFA6A2}" type="pres">
      <dgm:prSet presAssocID="{DD861B5F-4649-4CD4-9EA4-DE14E8FEE2A2}" presName="imgShp" presStyleLbl="fgImgPlace1" presStyleIdx="1" presStyleCnt="4"/>
      <dgm:spPr/>
    </dgm:pt>
    <dgm:pt modelId="{A0A1A7CC-B61E-4B69-B0BB-FAC3A08D5237}" type="pres">
      <dgm:prSet presAssocID="{DD861B5F-4649-4CD4-9EA4-DE14E8FEE2A2}" presName="txShp" presStyleLbl="node1" presStyleIdx="1" presStyleCnt="4">
        <dgm:presLayoutVars>
          <dgm:bulletEnabled val="1"/>
        </dgm:presLayoutVars>
      </dgm:prSet>
      <dgm:spPr/>
      <dgm:t>
        <a:bodyPr/>
        <a:lstStyle/>
        <a:p>
          <a:endParaRPr lang="es-ES"/>
        </a:p>
      </dgm:t>
    </dgm:pt>
    <dgm:pt modelId="{47B46CF7-7750-4160-9D20-ED23FDEBA901}" type="pres">
      <dgm:prSet presAssocID="{3E8CE6F5-E962-4637-9982-9504EBE49D49}" presName="spacing" presStyleCnt="0"/>
      <dgm:spPr/>
    </dgm:pt>
    <dgm:pt modelId="{06F9055D-A25E-454B-9344-EE4429A5D647}" type="pres">
      <dgm:prSet presAssocID="{56CD929C-5E2C-4346-BBCA-D562E26783CA}" presName="composite" presStyleCnt="0"/>
      <dgm:spPr/>
    </dgm:pt>
    <dgm:pt modelId="{35C9B00B-8F19-457D-A9E4-C6BC381C00C9}" type="pres">
      <dgm:prSet presAssocID="{56CD929C-5E2C-4346-BBCA-D562E26783CA}" presName="imgShp" presStyleLbl="fgImgPlace1" presStyleIdx="2" presStyleCnt="4"/>
      <dgm:spPr/>
    </dgm:pt>
    <dgm:pt modelId="{E05E62DA-5914-4C98-886D-4CFFB860E96B}" type="pres">
      <dgm:prSet presAssocID="{56CD929C-5E2C-4346-BBCA-D562E26783CA}" presName="txShp" presStyleLbl="node1" presStyleIdx="2" presStyleCnt="4">
        <dgm:presLayoutVars>
          <dgm:bulletEnabled val="1"/>
        </dgm:presLayoutVars>
      </dgm:prSet>
      <dgm:spPr/>
      <dgm:t>
        <a:bodyPr/>
        <a:lstStyle/>
        <a:p>
          <a:endParaRPr lang="es-ES"/>
        </a:p>
      </dgm:t>
    </dgm:pt>
    <dgm:pt modelId="{8A5B1AC3-B5CA-46FE-B1B1-EA693A13AD5E}" type="pres">
      <dgm:prSet presAssocID="{907C84E9-FBC9-40BA-B5D0-1E66F1C08C25}" presName="spacing" presStyleCnt="0"/>
      <dgm:spPr/>
    </dgm:pt>
    <dgm:pt modelId="{93AF8163-08CF-4F0D-BC77-74F3842DD282}" type="pres">
      <dgm:prSet presAssocID="{6F865969-1FA0-402F-98A4-93FB1CC22D14}" presName="composite" presStyleCnt="0"/>
      <dgm:spPr/>
    </dgm:pt>
    <dgm:pt modelId="{BD7BBA82-AB20-4998-9E1F-FC8736B19EA7}" type="pres">
      <dgm:prSet presAssocID="{6F865969-1FA0-402F-98A4-93FB1CC22D14}" presName="imgShp" presStyleLbl="fgImgPlace1" presStyleIdx="3" presStyleCnt="4"/>
      <dgm:spPr/>
    </dgm:pt>
    <dgm:pt modelId="{18C11CDA-14FC-41B2-A434-C94F8F5CAECF}" type="pres">
      <dgm:prSet presAssocID="{6F865969-1FA0-402F-98A4-93FB1CC22D14}" presName="txShp" presStyleLbl="node1" presStyleIdx="3" presStyleCnt="4">
        <dgm:presLayoutVars>
          <dgm:bulletEnabled val="1"/>
        </dgm:presLayoutVars>
      </dgm:prSet>
      <dgm:spPr/>
      <dgm:t>
        <a:bodyPr/>
        <a:lstStyle/>
        <a:p>
          <a:endParaRPr lang="es-ES"/>
        </a:p>
      </dgm:t>
    </dgm:pt>
  </dgm:ptLst>
  <dgm:cxnLst>
    <dgm:cxn modelId="{948E9F81-2DC7-4439-9962-C63620A4EE6B}" srcId="{1F702969-5EA4-4FD8-8522-EB326DA448C3}" destId="{6F865969-1FA0-402F-98A4-93FB1CC22D14}" srcOrd="3" destOrd="0" parTransId="{CA0CC37F-C994-4790-A5AB-C90AA3839806}" sibTransId="{85F1A551-633B-49EF-83F3-16BB958A60A8}"/>
    <dgm:cxn modelId="{CA71836E-0B99-4B5D-BFBA-DBB863416A39}" type="presOf" srcId="{C1B433CF-2664-4E71-8428-628C028DA209}" destId="{FB7B9D28-E517-4267-88BC-DEC1BC9FC3EF}" srcOrd="0" destOrd="0" presId="urn:microsoft.com/office/officeart/2005/8/layout/vList3"/>
    <dgm:cxn modelId="{07E07F03-9907-444F-9B28-F22433046273}" type="presOf" srcId="{DD861B5F-4649-4CD4-9EA4-DE14E8FEE2A2}" destId="{A0A1A7CC-B61E-4B69-B0BB-FAC3A08D5237}" srcOrd="0" destOrd="0" presId="urn:microsoft.com/office/officeart/2005/8/layout/vList3"/>
    <dgm:cxn modelId="{359D8ECB-9D9E-4A4F-B6E0-B5CE576B4DEF}" srcId="{1F702969-5EA4-4FD8-8522-EB326DA448C3}" destId="{DD861B5F-4649-4CD4-9EA4-DE14E8FEE2A2}" srcOrd="1" destOrd="0" parTransId="{88012008-174D-4992-8C26-CD24F823B2AA}" sibTransId="{3E8CE6F5-E962-4637-9982-9504EBE49D49}"/>
    <dgm:cxn modelId="{3A217ADB-FEA9-4C05-B607-87D77F86A249}" type="presOf" srcId="{56CD929C-5E2C-4346-BBCA-D562E26783CA}" destId="{E05E62DA-5914-4C98-886D-4CFFB860E96B}" srcOrd="0" destOrd="0" presId="urn:microsoft.com/office/officeart/2005/8/layout/vList3"/>
    <dgm:cxn modelId="{0ED407E4-2C09-4212-85DC-F46D1485F425}" type="presOf" srcId="{6F865969-1FA0-402F-98A4-93FB1CC22D14}" destId="{18C11CDA-14FC-41B2-A434-C94F8F5CAECF}" srcOrd="0" destOrd="0" presId="urn:microsoft.com/office/officeart/2005/8/layout/vList3"/>
    <dgm:cxn modelId="{C585AE80-56C6-422E-B954-C0A547498E8D}" srcId="{1F702969-5EA4-4FD8-8522-EB326DA448C3}" destId="{C1B433CF-2664-4E71-8428-628C028DA209}" srcOrd="0" destOrd="0" parTransId="{220699DA-D8EC-4C1F-8F69-EB9909F71681}" sibTransId="{65417B9F-4E72-41D8-B044-CAC5C2B0C97F}"/>
    <dgm:cxn modelId="{AF62EFAF-214D-418D-9EEF-BF7BF56995A1}" srcId="{1F702969-5EA4-4FD8-8522-EB326DA448C3}" destId="{56CD929C-5E2C-4346-BBCA-D562E26783CA}" srcOrd="2" destOrd="0" parTransId="{B899F386-A795-4903-9DBA-4A50AF5E77C1}" sibTransId="{907C84E9-FBC9-40BA-B5D0-1E66F1C08C25}"/>
    <dgm:cxn modelId="{504E8C35-D15D-48E4-9536-0D69B8691992}" type="presOf" srcId="{1F702969-5EA4-4FD8-8522-EB326DA448C3}" destId="{959DA4C4-E886-4096-A817-642BCCB7A573}" srcOrd="0" destOrd="0" presId="urn:microsoft.com/office/officeart/2005/8/layout/vList3"/>
    <dgm:cxn modelId="{888CA4ED-3562-4BEE-AFDE-F0CEF9E00C44}" type="presParOf" srcId="{959DA4C4-E886-4096-A817-642BCCB7A573}" destId="{E1F57CAD-0DA7-4FB7-B1F0-F8155D3714EB}" srcOrd="0" destOrd="0" presId="urn:microsoft.com/office/officeart/2005/8/layout/vList3"/>
    <dgm:cxn modelId="{CE927481-FB23-4DC0-B0F6-DD47C9395B97}" type="presParOf" srcId="{E1F57CAD-0DA7-4FB7-B1F0-F8155D3714EB}" destId="{E28ACF8B-F4C2-40F0-A373-CDCC73858093}" srcOrd="0" destOrd="0" presId="urn:microsoft.com/office/officeart/2005/8/layout/vList3"/>
    <dgm:cxn modelId="{E2E42CDA-5D12-470D-8A50-8B96B572BC88}" type="presParOf" srcId="{E1F57CAD-0DA7-4FB7-B1F0-F8155D3714EB}" destId="{FB7B9D28-E517-4267-88BC-DEC1BC9FC3EF}" srcOrd="1" destOrd="0" presId="urn:microsoft.com/office/officeart/2005/8/layout/vList3"/>
    <dgm:cxn modelId="{DD0D2076-CE39-4E3C-89C7-133A55072271}" type="presParOf" srcId="{959DA4C4-E886-4096-A817-642BCCB7A573}" destId="{16526194-7C15-4D9D-A1A6-237824E911F0}" srcOrd="1" destOrd="0" presId="urn:microsoft.com/office/officeart/2005/8/layout/vList3"/>
    <dgm:cxn modelId="{44525AA7-AACD-4BD6-9FA1-20208D47E261}" type="presParOf" srcId="{959DA4C4-E886-4096-A817-642BCCB7A573}" destId="{C580FB51-AB22-48D3-AE0B-81EDAC5497F0}" srcOrd="2" destOrd="0" presId="urn:microsoft.com/office/officeart/2005/8/layout/vList3"/>
    <dgm:cxn modelId="{16CC71D6-4764-48C0-87D4-926DDC142176}" type="presParOf" srcId="{C580FB51-AB22-48D3-AE0B-81EDAC5497F0}" destId="{D29F6DA7-1F87-4229-9026-C662F6AFA6A2}" srcOrd="0" destOrd="0" presId="urn:microsoft.com/office/officeart/2005/8/layout/vList3"/>
    <dgm:cxn modelId="{7E710793-70E1-4C8D-BB7F-E7F04AA75DE6}" type="presParOf" srcId="{C580FB51-AB22-48D3-AE0B-81EDAC5497F0}" destId="{A0A1A7CC-B61E-4B69-B0BB-FAC3A08D5237}" srcOrd="1" destOrd="0" presId="urn:microsoft.com/office/officeart/2005/8/layout/vList3"/>
    <dgm:cxn modelId="{F726C87B-F77F-4372-8904-9A692D9C037B}" type="presParOf" srcId="{959DA4C4-E886-4096-A817-642BCCB7A573}" destId="{47B46CF7-7750-4160-9D20-ED23FDEBA901}" srcOrd="3" destOrd="0" presId="urn:microsoft.com/office/officeart/2005/8/layout/vList3"/>
    <dgm:cxn modelId="{7B89E82E-DB35-45B4-8133-790A9D310AB2}" type="presParOf" srcId="{959DA4C4-E886-4096-A817-642BCCB7A573}" destId="{06F9055D-A25E-454B-9344-EE4429A5D647}" srcOrd="4" destOrd="0" presId="urn:microsoft.com/office/officeart/2005/8/layout/vList3"/>
    <dgm:cxn modelId="{13E96F57-626F-4B9E-91D0-F83E35E610A9}" type="presParOf" srcId="{06F9055D-A25E-454B-9344-EE4429A5D647}" destId="{35C9B00B-8F19-457D-A9E4-C6BC381C00C9}" srcOrd="0" destOrd="0" presId="urn:microsoft.com/office/officeart/2005/8/layout/vList3"/>
    <dgm:cxn modelId="{332DEECC-6336-4B60-9289-35F0D5986A57}" type="presParOf" srcId="{06F9055D-A25E-454B-9344-EE4429A5D647}" destId="{E05E62DA-5914-4C98-886D-4CFFB860E96B}" srcOrd="1" destOrd="0" presId="urn:microsoft.com/office/officeart/2005/8/layout/vList3"/>
    <dgm:cxn modelId="{FB18F0BF-1EB0-42C0-83AC-8EB6D8CD8D71}" type="presParOf" srcId="{959DA4C4-E886-4096-A817-642BCCB7A573}" destId="{8A5B1AC3-B5CA-46FE-B1B1-EA693A13AD5E}" srcOrd="5" destOrd="0" presId="urn:microsoft.com/office/officeart/2005/8/layout/vList3"/>
    <dgm:cxn modelId="{72DCBF04-6281-4B8F-A6CE-6D37D7FB7372}" type="presParOf" srcId="{959DA4C4-E886-4096-A817-642BCCB7A573}" destId="{93AF8163-08CF-4F0D-BC77-74F3842DD282}" srcOrd="6" destOrd="0" presId="urn:microsoft.com/office/officeart/2005/8/layout/vList3"/>
    <dgm:cxn modelId="{8B3E1C4E-2118-40B8-B077-852B1DE52F61}" type="presParOf" srcId="{93AF8163-08CF-4F0D-BC77-74F3842DD282}" destId="{BD7BBA82-AB20-4998-9E1F-FC8736B19EA7}" srcOrd="0" destOrd="0" presId="urn:microsoft.com/office/officeart/2005/8/layout/vList3"/>
    <dgm:cxn modelId="{818FB011-AF59-4D8F-B44F-2C128FE4F2C0}" type="presParOf" srcId="{93AF8163-08CF-4F0D-BC77-74F3842DD282}" destId="{18C11CDA-14FC-41B2-A434-C94F8F5CAECF}" srcOrd="1" destOrd="0" presId="urn:microsoft.com/office/officeart/2005/8/layout/vList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2CC0F9E-F342-4F68-9C69-81EB489D5373}">
      <dsp:nvSpPr>
        <dsp:cNvPr id="0" name=""/>
        <dsp:cNvSpPr/>
      </dsp:nvSpPr>
      <dsp:spPr>
        <a:xfrm>
          <a:off x="827579" y="0"/>
          <a:ext cx="1470025" cy="1470025"/>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201D53-D69B-42FF-9AAE-F7CC2739579D}">
      <dsp:nvSpPr>
        <dsp:cNvPr id="0" name=""/>
        <dsp:cNvSpPr/>
      </dsp:nvSpPr>
      <dsp:spPr>
        <a:xfrm>
          <a:off x="735012" y="0"/>
          <a:ext cx="6357267" cy="14700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lvl="0" algn="ctr" defTabSz="1911350" rtl="0">
            <a:lnSpc>
              <a:spcPct val="90000"/>
            </a:lnSpc>
            <a:spcBef>
              <a:spcPct val="0"/>
            </a:spcBef>
            <a:spcAft>
              <a:spcPct val="35000"/>
            </a:spcAft>
          </a:pPr>
          <a:r>
            <a:rPr lang="es-ES" sz="4300" kern="1200" dirty="0" smtClean="0"/>
            <a:t>LAS HORMONAS Y EL DEPORTE</a:t>
          </a:r>
          <a:endParaRPr lang="es-ES" sz="4300" kern="1200" dirty="0"/>
        </a:p>
      </dsp:txBody>
      <dsp:txXfrm>
        <a:off x="735012" y="0"/>
        <a:ext cx="6357267" cy="147002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7B9D28-E517-4267-88BC-DEC1BC9FC3EF}">
      <dsp:nvSpPr>
        <dsp:cNvPr id="0" name=""/>
        <dsp:cNvSpPr/>
      </dsp:nvSpPr>
      <dsp:spPr>
        <a:xfrm rot="10800000">
          <a:off x="893175" y="258"/>
          <a:ext cx="3250940" cy="29731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109" tIns="53340" rIns="99568" bIns="53340" numCol="1" spcCol="1270" anchor="ctr" anchorCtr="0">
          <a:noAutofit/>
        </a:bodyPr>
        <a:lstStyle/>
        <a:p>
          <a:pPr lvl="0" algn="ctr" defTabSz="622300" rtl="0">
            <a:lnSpc>
              <a:spcPct val="90000"/>
            </a:lnSpc>
            <a:spcBef>
              <a:spcPct val="0"/>
            </a:spcBef>
            <a:spcAft>
              <a:spcPct val="35000"/>
            </a:spcAft>
          </a:pPr>
          <a:r>
            <a:rPr lang="es-ES" sz="1400" kern="1200" dirty="0" smtClean="0"/>
            <a:t>Javier Mohigefer Barrera</a:t>
          </a:r>
          <a:endParaRPr lang="es-ES" sz="1400" kern="1200" dirty="0"/>
        </a:p>
      </dsp:txBody>
      <dsp:txXfrm rot="10800000">
        <a:off x="893175" y="258"/>
        <a:ext cx="3250940" cy="297317"/>
      </dsp:txXfrm>
    </dsp:sp>
    <dsp:sp modelId="{E28ACF8B-F4C2-40F0-A373-CDCC73858093}">
      <dsp:nvSpPr>
        <dsp:cNvPr id="0" name=""/>
        <dsp:cNvSpPr/>
      </dsp:nvSpPr>
      <dsp:spPr>
        <a:xfrm>
          <a:off x="744516" y="258"/>
          <a:ext cx="297317" cy="29731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A1A7CC-B61E-4B69-B0BB-FAC3A08D5237}">
      <dsp:nvSpPr>
        <dsp:cNvPr id="0" name=""/>
        <dsp:cNvSpPr/>
      </dsp:nvSpPr>
      <dsp:spPr>
        <a:xfrm rot="10800000">
          <a:off x="893175" y="371905"/>
          <a:ext cx="3250940" cy="29731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109" tIns="53340" rIns="99568" bIns="53340" numCol="1" spcCol="1270" anchor="ctr" anchorCtr="0">
          <a:noAutofit/>
        </a:bodyPr>
        <a:lstStyle/>
        <a:p>
          <a:pPr lvl="0" algn="ctr" defTabSz="622300" rtl="0">
            <a:lnSpc>
              <a:spcPct val="90000"/>
            </a:lnSpc>
            <a:spcBef>
              <a:spcPct val="0"/>
            </a:spcBef>
            <a:spcAft>
              <a:spcPct val="35000"/>
            </a:spcAft>
          </a:pPr>
          <a:r>
            <a:rPr lang="es-ES" sz="1400" kern="1200" dirty="0" smtClean="0"/>
            <a:t>Jesús Ortega Ramos</a:t>
          </a:r>
          <a:endParaRPr lang="es-ES" sz="1400" kern="1200" dirty="0"/>
        </a:p>
      </dsp:txBody>
      <dsp:txXfrm rot="10800000">
        <a:off x="893175" y="371905"/>
        <a:ext cx="3250940" cy="297317"/>
      </dsp:txXfrm>
    </dsp:sp>
    <dsp:sp modelId="{D29F6DA7-1F87-4229-9026-C662F6AFA6A2}">
      <dsp:nvSpPr>
        <dsp:cNvPr id="0" name=""/>
        <dsp:cNvSpPr/>
      </dsp:nvSpPr>
      <dsp:spPr>
        <a:xfrm>
          <a:off x="744516" y="371905"/>
          <a:ext cx="297317" cy="29731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5E62DA-5914-4C98-886D-4CFFB860E96B}">
      <dsp:nvSpPr>
        <dsp:cNvPr id="0" name=""/>
        <dsp:cNvSpPr/>
      </dsp:nvSpPr>
      <dsp:spPr>
        <a:xfrm rot="10800000">
          <a:off x="893175" y="743552"/>
          <a:ext cx="3250940" cy="29731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109" tIns="53340" rIns="99568" bIns="53340" numCol="1" spcCol="1270" anchor="ctr" anchorCtr="0">
          <a:noAutofit/>
        </a:bodyPr>
        <a:lstStyle/>
        <a:p>
          <a:pPr lvl="0" algn="ctr" defTabSz="622300" rtl="0">
            <a:lnSpc>
              <a:spcPct val="90000"/>
            </a:lnSpc>
            <a:spcBef>
              <a:spcPct val="0"/>
            </a:spcBef>
            <a:spcAft>
              <a:spcPct val="35000"/>
            </a:spcAft>
          </a:pPr>
          <a:r>
            <a:rPr lang="es-ES" sz="1400" kern="1200" dirty="0" smtClean="0"/>
            <a:t>José Carlos de la Rosa García</a:t>
          </a:r>
          <a:endParaRPr lang="es-ES" sz="1400" kern="1200" dirty="0"/>
        </a:p>
      </dsp:txBody>
      <dsp:txXfrm rot="10800000">
        <a:off x="893175" y="743552"/>
        <a:ext cx="3250940" cy="297317"/>
      </dsp:txXfrm>
    </dsp:sp>
    <dsp:sp modelId="{35C9B00B-8F19-457D-A9E4-C6BC381C00C9}">
      <dsp:nvSpPr>
        <dsp:cNvPr id="0" name=""/>
        <dsp:cNvSpPr/>
      </dsp:nvSpPr>
      <dsp:spPr>
        <a:xfrm>
          <a:off x="744516" y="743552"/>
          <a:ext cx="297317" cy="29731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C11CDA-14FC-41B2-A434-C94F8F5CAECF}">
      <dsp:nvSpPr>
        <dsp:cNvPr id="0" name=""/>
        <dsp:cNvSpPr/>
      </dsp:nvSpPr>
      <dsp:spPr>
        <a:xfrm rot="10800000">
          <a:off x="893175" y="1115199"/>
          <a:ext cx="3250940" cy="29731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109" tIns="53340" rIns="99568" bIns="53340" numCol="1" spcCol="1270" anchor="ctr" anchorCtr="0">
          <a:noAutofit/>
        </a:bodyPr>
        <a:lstStyle/>
        <a:p>
          <a:pPr lvl="0" algn="ctr" defTabSz="622300" rtl="0">
            <a:lnSpc>
              <a:spcPct val="90000"/>
            </a:lnSpc>
            <a:spcBef>
              <a:spcPct val="0"/>
            </a:spcBef>
            <a:spcAft>
              <a:spcPct val="35000"/>
            </a:spcAft>
          </a:pPr>
          <a:r>
            <a:rPr lang="es-ES" sz="1400" kern="1200" dirty="0" smtClean="0"/>
            <a:t>Aarón Román Rando</a:t>
          </a:r>
          <a:endParaRPr lang="es-ES" sz="1400" kern="1200" dirty="0"/>
        </a:p>
      </dsp:txBody>
      <dsp:txXfrm rot="10800000">
        <a:off x="893175" y="1115199"/>
        <a:ext cx="3250940" cy="297317"/>
      </dsp:txXfrm>
    </dsp:sp>
    <dsp:sp modelId="{BD7BBA82-AB20-4998-9E1F-FC8736B19EA7}">
      <dsp:nvSpPr>
        <dsp:cNvPr id="0" name=""/>
        <dsp:cNvSpPr/>
      </dsp:nvSpPr>
      <dsp:spPr>
        <a:xfrm>
          <a:off x="744516" y="1115199"/>
          <a:ext cx="297317" cy="29731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76D10D-BF54-4307-861E-5B23AB4C1460}" type="datetimeFigureOut">
              <a:rPr lang="es-ES" smtClean="0"/>
              <a:pPr/>
              <a:t>14/04/2012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F2C137-21D9-48B2-91C4-DA2FAB79D59D}"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Los principales estímulos nerviosos para la descarga de las hormonas de liberación son la </a:t>
            </a:r>
            <a:r>
              <a:rPr lang="es-ES" sz="1200" b="1" kern="1200" dirty="0" smtClean="0">
                <a:solidFill>
                  <a:schemeClr val="tx1"/>
                </a:solidFill>
                <a:latin typeface="+mn-lt"/>
                <a:ea typeface="+mn-ea"/>
                <a:cs typeface="+mn-cs"/>
              </a:rPr>
              <a:t>ansiedad</a:t>
            </a:r>
            <a:r>
              <a:rPr lang="es-ES" sz="1200" kern="1200" dirty="0" smtClean="0">
                <a:solidFill>
                  <a:schemeClr val="tx1"/>
                </a:solidFill>
                <a:latin typeface="+mn-lt"/>
                <a:ea typeface="+mn-ea"/>
                <a:cs typeface="+mn-cs"/>
              </a:rPr>
              <a:t>, el </a:t>
            </a:r>
            <a:r>
              <a:rPr lang="es-ES" sz="1200" b="1" kern="1200" dirty="0" smtClean="0">
                <a:solidFill>
                  <a:schemeClr val="tx1"/>
                </a:solidFill>
                <a:latin typeface="+mn-lt"/>
                <a:ea typeface="+mn-ea"/>
                <a:cs typeface="+mn-cs"/>
              </a:rPr>
              <a:t>estrés</a:t>
            </a:r>
            <a:r>
              <a:rPr lang="es-ES" sz="1200" kern="1200" dirty="0" smtClean="0">
                <a:solidFill>
                  <a:schemeClr val="tx1"/>
                </a:solidFill>
                <a:latin typeface="+mn-lt"/>
                <a:ea typeface="+mn-ea"/>
                <a:cs typeface="+mn-cs"/>
              </a:rPr>
              <a:t> y la </a:t>
            </a:r>
            <a:r>
              <a:rPr lang="es-ES" sz="1200" b="1" kern="1200" dirty="0" smtClean="0">
                <a:solidFill>
                  <a:schemeClr val="tx1"/>
                </a:solidFill>
                <a:latin typeface="+mn-lt"/>
                <a:ea typeface="+mn-ea"/>
                <a:cs typeface="+mn-cs"/>
              </a:rPr>
              <a:t>actividad</a:t>
            </a:r>
            <a:r>
              <a:rPr lang="es-ES" sz="1200" kern="1200" dirty="0" smtClean="0">
                <a:solidFill>
                  <a:schemeClr val="tx1"/>
                </a:solidFill>
                <a:latin typeface="+mn-lt"/>
                <a:ea typeface="+mn-ea"/>
                <a:cs typeface="+mn-cs"/>
              </a:rPr>
              <a:t> </a:t>
            </a:r>
            <a:r>
              <a:rPr lang="es-ES" sz="1200" b="1" kern="1200" dirty="0" smtClean="0">
                <a:solidFill>
                  <a:schemeClr val="tx1"/>
                </a:solidFill>
                <a:latin typeface="+mn-lt"/>
                <a:ea typeface="+mn-ea"/>
                <a:cs typeface="+mn-cs"/>
              </a:rPr>
              <a:t>física</a:t>
            </a:r>
            <a:r>
              <a:rPr lang="es-ES" sz="1200" kern="1200" dirty="0" smtClean="0">
                <a:solidFill>
                  <a:schemeClr val="tx1"/>
                </a:solidFill>
                <a:latin typeface="+mn-lt"/>
                <a:ea typeface="+mn-ea"/>
                <a:cs typeface="+mn-cs"/>
              </a:rPr>
              <a:t>.</a:t>
            </a:r>
          </a:p>
          <a:p>
            <a:r>
              <a:rPr lang="es-ES" sz="1200" kern="1200" dirty="0" smtClean="0">
                <a:solidFill>
                  <a:schemeClr val="tx1"/>
                </a:solidFill>
                <a:latin typeface="+mn-lt"/>
                <a:ea typeface="+mn-ea"/>
                <a:cs typeface="+mn-cs"/>
              </a:rPr>
              <a:t>El ejercicio físico es la respuesta desencadenada de un impulso consciente de la corteza cerebral. El ejercicio físico se realiza de forma voluntaria, tras un pensamiento que pasa por el </a:t>
            </a:r>
            <a:r>
              <a:rPr lang="es-ES" sz="1200" kern="1200" dirty="0" err="1" smtClean="0">
                <a:solidFill>
                  <a:schemeClr val="tx1"/>
                </a:solidFill>
                <a:latin typeface="+mn-lt"/>
                <a:ea typeface="+mn-ea"/>
                <a:cs typeface="+mn-cs"/>
              </a:rPr>
              <a:t>neocortex</a:t>
            </a:r>
            <a:r>
              <a:rPr lang="es-ES" sz="1200" kern="1200" dirty="0" smtClean="0">
                <a:solidFill>
                  <a:schemeClr val="tx1"/>
                </a:solidFill>
                <a:latin typeface="+mn-lt"/>
                <a:ea typeface="+mn-ea"/>
                <a:cs typeface="+mn-cs"/>
              </a:rPr>
              <a:t> cerebral, este comienza a mandar órdenes a los centros de control del movimiento y a los centros del metabolismo, cerebelo y núcleos del tronco del encéfalo y tálamo respectivamente. Una vez iniciado el ejercicio, estos núcleos mandan órdenes a sus dianas (músculos, vasos y órganos)  para mantener al sistema en el ritmo de estrés que exige la corteza. Cuando la corteza decide continuar con el ejercicio, aumentar su intensidad o pararlo, el cerebelo, el tálamo y los núcleos del tronco modulan su respuesta. </a:t>
            </a:r>
          </a:p>
          <a:p>
            <a:r>
              <a:rPr lang="es-ES" sz="1200" kern="1200" dirty="0" smtClean="0">
                <a:solidFill>
                  <a:schemeClr val="tx1"/>
                </a:solidFill>
                <a:latin typeface="+mn-lt"/>
                <a:ea typeface="+mn-ea"/>
                <a:cs typeface="+mn-cs"/>
              </a:rPr>
              <a:t>A nivel hormonal, es el tálamo el mayor regulador que posee el sistema. Una vez comenzado el ejercicio el tálamo estimula los centros nerviosos del hipotálamo y estos secretan los factores hipotalámicos de liberación hormonal de la hipófisis (formando así el eje tálamo-hipotálamo-hipofisario). En nuestro trabajo hablaremos de las hormonas, las cuales ven afectadas su liberación o formación, moduladas por el ejercicio. </a:t>
            </a:r>
          </a:p>
          <a:p>
            <a:endParaRPr lang="es-ES" dirty="0"/>
          </a:p>
        </p:txBody>
      </p:sp>
      <p:sp>
        <p:nvSpPr>
          <p:cNvPr id="4" name="3 Marcador de número de diapositiva"/>
          <p:cNvSpPr>
            <a:spLocks noGrp="1"/>
          </p:cNvSpPr>
          <p:nvPr>
            <p:ph type="sldNum" sz="quarter" idx="10"/>
          </p:nvPr>
        </p:nvSpPr>
        <p:spPr/>
        <p:txBody>
          <a:bodyPr/>
          <a:lstStyle/>
          <a:p>
            <a:fld id="{13F2C137-21D9-48B2-91C4-DA2FAB79D59D}" type="slidenum">
              <a:rPr lang="es-ES" smtClean="0"/>
              <a:pPr/>
              <a:t>2</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José Carlos</a:t>
            </a:r>
            <a:r>
              <a:rPr lang="es-ES_tradnl" baseline="0" dirty="0" smtClean="0"/>
              <a:t> eso es una </a:t>
            </a:r>
            <a:r>
              <a:rPr lang="es-ES_tradnl" baseline="0" smtClean="0"/>
              <a:t>breve introducción </a:t>
            </a:r>
            <a:r>
              <a:rPr lang="es-ES_tradnl" baseline="0" dirty="0" smtClean="0"/>
              <a:t>que apenas tiene importancia, solo con decir lo que pone ahí es suficiente.</a:t>
            </a:r>
            <a:endParaRPr lang="es-ES" dirty="0"/>
          </a:p>
        </p:txBody>
      </p:sp>
      <p:sp>
        <p:nvSpPr>
          <p:cNvPr id="4" name="3 Marcador de número de diapositiva"/>
          <p:cNvSpPr>
            <a:spLocks noGrp="1"/>
          </p:cNvSpPr>
          <p:nvPr>
            <p:ph type="sldNum" sz="quarter" idx="10"/>
          </p:nvPr>
        </p:nvSpPr>
        <p:spPr/>
        <p:txBody>
          <a:bodyPr/>
          <a:lstStyle/>
          <a:p>
            <a:fld id="{13F2C137-21D9-48B2-91C4-DA2FAB79D59D}" type="slidenum">
              <a:rPr lang="es-ES" smtClean="0"/>
              <a:pPr/>
              <a:t>15</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En esta diapositiva se pone de manifiesto</a:t>
            </a:r>
            <a:r>
              <a:rPr lang="es-ES" sz="1200" kern="1200" baseline="0" dirty="0" smtClean="0">
                <a:solidFill>
                  <a:schemeClr val="tx1"/>
                </a:solidFill>
                <a:latin typeface="+mn-lt"/>
                <a:ea typeface="+mn-ea"/>
                <a:cs typeface="+mn-cs"/>
              </a:rPr>
              <a:t> que el </a:t>
            </a:r>
            <a:r>
              <a:rPr lang="es-ES" sz="1200" kern="1200" dirty="0" smtClean="0">
                <a:solidFill>
                  <a:schemeClr val="tx1"/>
                </a:solidFill>
                <a:latin typeface="+mn-lt"/>
                <a:ea typeface="+mn-ea"/>
                <a:cs typeface="+mn-cs"/>
              </a:rPr>
              <a:t> papel de la GH es</a:t>
            </a:r>
            <a:r>
              <a:rPr lang="es-ES" sz="1200" b="1" kern="1200" dirty="0" smtClean="0">
                <a:solidFill>
                  <a:schemeClr val="tx1"/>
                </a:solidFill>
                <a:latin typeface="+mn-lt"/>
                <a:ea typeface="+mn-ea"/>
                <a:cs typeface="+mn-cs"/>
              </a:rPr>
              <a:t> promover el crecimiento de los órganos y tejidos y presenta un papel anabólico. </a:t>
            </a:r>
            <a:r>
              <a:rPr lang="es-ES" sz="1200" b="0" kern="1200" dirty="0" smtClean="0">
                <a:solidFill>
                  <a:schemeClr val="tx1"/>
                </a:solidFill>
                <a:latin typeface="+mn-lt"/>
                <a:ea typeface="+mn-ea"/>
                <a:cs typeface="+mn-cs"/>
              </a:rPr>
              <a:t>Esta hormona es muy importante porque tiene multitud de funciones en el cuerpo. Además su papel lo</a:t>
            </a:r>
            <a:r>
              <a:rPr lang="es-ES" sz="1200" b="0" kern="1200" baseline="0" dirty="0" smtClean="0">
                <a:solidFill>
                  <a:schemeClr val="tx1"/>
                </a:solidFill>
                <a:latin typeface="+mn-lt"/>
                <a:ea typeface="+mn-ea"/>
                <a:cs typeface="+mn-cs"/>
              </a:rPr>
              <a:t> realiza en colaboración con otra hormona la IGF-1.</a:t>
            </a:r>
            <a:endParaRPr lang="es-ES" sz="1200" b="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13F2C137-21D9-48B2-91C4-DA2FAB79D59D}" type="slidenum">
              <a:rPr lang="es-ES" smtClean="0"/>
              <a:pPr/>
              <a:t>16</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No solo basta con hacer</a:t>
            </a:r>
            <a:r>
              <a:rPr lang="es-ES_tradnl" baseline="0" dirty="0" smtClean="0"/>
              <a:t> ejercicio sino que además este debe ser regular e intenso, y la palabra intenso es clave para que se de la liberación de GH (la liberación comienza  a los 15 minutos de empezar). Hay que saber que la magnitud de liberación de GH depende del tipo de ejercicio, la edad, el sexo… En personas mayores de edad es muy importante el ejercicio puesto que es una medida que contrarresta la perdida de hormona con la edad.</a:t>
            </a:r>
          </a:p>
          <a:p>
            <a:r>
              <a:rPr lang="es-ES_tradnl" baseline="0" dirty="0" err="1" smtClean="0"/>
              <a:t>Ademas</a:t>
            </a:r>
            <a:r>
              <a:rPr lang="es-ES_tradnl" baseline="0" dirty="0" smtClean="0"/>
              <a:t> haciendo ejercicio regular e intenso no solo esta asociado con un aumento en los niveles de GH sino también de testosterona lo que hace incrementar el rendimiento (solo testosterona). El aumento de GH ayuda a la regulación del metabolismo después de haber hecho ejercicio.</a:t>
            </a:r>
            <a:endParaRPr lang="es-ES" dirty="0"/>
          </a:p>
        </p:txBody>
      </p:sp>
      <p:sp>
        <p:nvSpPr>
          <p:cNvPr id="4" name="3 Marcador de número de diapositiva"/>
          <p:cNvSpPr>
            <a:spLocks noGrp="1"/>
          </p:cNvSpPr>
          <p:nvPr>
            <p:ph type="sldNum" sz="quarter" idx="10"/>
          </p:nvPr>
        </p:nvSpPr>
        <p:spPr/>
        <p:txBody>
          <a:bodyPr/>
          <a:lstStyle/>
          <a:p>
            <a:fld id="{13F2C137-21D9-48B2-91C4-DA2FAB79D59D}" type="slidenum">
              <a:rPr lang="es-ES" smtClean="0"/>
              <a:pPr/>
              <a:t>17</a:t>
            </a:fld>
            <a:endParaRPr lang="es-E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Esta hormona funciona</a:t>
            </a:r>
            <a:r>
              <a:rPr lang="es-ES_tradnl" baseline="0" dirty="0" smtClean="0"/>
              <a:t> de forma exógena cuando es administrada a personas con deficiencias en esta hormona, pues las hace aumentar la capacidad para hacer ejercicio, no obstante los atletas abusan de esta hormona creyendo que mejoraran su rendimiento, cosa que no pasa, lo que si pasa que su abuso puede llevar a acromegalia. En atletas solo se sabe que evita la perdida de masa muscular y aumenta la capacidad anaeróbica de ejercicio como pone en la diapositiva. De todos modos esta hormona esta prohibida pero como no existen </a:t>
            </a:r>
            <a:r>
              <a:rPr lang="es-ES_tradnl" baseline="0" smtClean="0"/>
              <a:t>métodos eficaces </a:t>
            </a:r>
            <a:r>
              <a:rPr lang="es-ES_tradnl" baseline="0" dirty="0" smtClean="0"/>
              <a:t>para detectarla pues se abusa de </a:t>
            </a:r>
            <a:r>
              <a:rPr lang="es-ES_tradnl" baseline="0" smtClean="0"/>
              <a:t>su consumo.</a:t>
            </a:r>
            <a:endParaRPr lang="es-ES" dirty="0"/>
          </a:p>
        </p:txBody>
      </p:sp>
      <p:sp>
        <p:nvSpPr>
          <p:cNvPr id="4" name="3 Marcador de número de diapositiva"/>
          <p:cNvSpPr>
            <a:spLocks noGrp="1"/>
          </p:cNvSpPr>
          <p:nvPr>
            <p:ph type="sldNum" sz="quarter" idx="10"/>
          </p:nvPr>
        </p:nvSpPr>
        <p:spPr/>
        <p:txBody>
          <a:bodyPr/>
          <a:lstStyle/>
          <a:p>
            <a:fld id="{13F2C137-21D9-48B2-91C4-DA2FAB79D59D}" type="slidenum">
              <a:rPr lang="es-ES" smtClean="0"/>
              <a:pPr/>
              <a:t>18</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9330D03-5C27-4C1A-A5AF-E6BB369A96C4}" type="slidenum">
              <a:rPr lang="es-ES" smtClean="0"/>
              <a:pPr/>
              <a:t>19</a:t>
            </a:fld>
            <a:endParaRPr lang="es-E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En esta diapositiva, ocultar el texto</a:t>
            </a:r>
            <a:r>
              <a:rPr lang="es-ES" baseline="0" dirty="0" smtClean="0"/>
              <a:t> y preguntar a los </a:t>
            </a:r>
            <a:r>
              <a:rPr lang="es-ES" baseline="0" dirty="0" err="1" smtClean="0"/>
              <a:t>demas</a:t>
            </a:r>
            <a:r>
              <a:rPr lang="es-ES" baseline="0" dirty="0" smtClean="0"/>
              <a:t>, cuando acierten algunas, mostrarlas todas y pasar de diapositiva.</a:t>
            </a:r>
            <a:endParaRPr lang="es-ES" dirty="0"/>
          </a:p>
        </p:txBody>
      </p:sp>
      <p:sp>
        <p:nvSpPr>
          <p:cNvPr id="4" name="3 Marcador de número de diapositiva"/>
          <p:cNvSpPr>
            <a:spLocks noGrp="1"/>
          </p:cNvSpPr>
          <p:nvPr>
            <p:ph type="sldNum" sz="quarter" idx="10"/>
          </p:nvPr>
        </p:nvSpPr>
        <p:spPr/>
        <p:txBody>
          <a:bodyPr/>
          <a:lstStyle/>
          <a:p>
            <a:fld id="{69330D03-5C27-4C1A-A5AF-E6BB369A96C4}" type="slidenum">
              <a:rPr lang="es-ES" smtClean="0"/>
              <a:pPr/>
              <a:t>20</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Ocultar </a:t>
            </a:r>
            <a:r>
              <a:rPr lang="es-ES" dirty="0" err="1" smtClean="0"/>
              <a:t>tambien</a:t>
            </a:r>
            <a:r>
              <a:rPr lang="es-ES" dirty="0" smtClean="0"/>
              <a:t> el texto, dejando solo los </a:t>
            </a:r>
            <a:r>
              <a:rPr lang="es-ES" dirty="0" err="1" smtClean="0"/>
              <a:t>titulos</a:t>
            </a:r>
            <a:r>
              <a:rPr lang="es-ES" dirty="0" smtClean="0"/>
              <a:t>,</a:t>
            </a:r>
            <a:r>
              <a:rPr lang="es-ES" baseline="0" dirty="0" smtClean="0"/>
              <a:t> y preguntar a los </a:t>
            </a:r>
            <a:r>
              <a:rPr lang="es-ES" baseline="0" dirty="0" err="1" smtClean="0"/>
              <a:t>demas</a:t>
            </a:r>
            <a:r>
              <a:rPr lang="es-ES" baseline="0" dirty="0" smtClean="0"/>
              <a:t> por la </a:t>
            </a:r>
            <a:r>
              <a:rPr lang="es-ES" baseline="0" dirty="0" err="1" smtClean="0"/>
              <a:t>funcion</a:t>
            </a:r>
            <a:r>
              <a:rPr lang="es-ES" baseline="0" dirty="0" smtClean="0"/>
              <a:t> y uso de las sustancias, i</a:t>
            </a:r>
            <a:endParaRPr lang="es-ES" dirty="0"/>
          </a:p>
        </p:txBody>
      </p:sp>
      <p:sp>
        <p:nvSpPr>
          <p:cNvPr id="4" name="3 Marcador de número de diapositiva"/>
          <p:cNvSpPr>
            <a:spLocks noGrp="1"/>
          </p:cNvSpPr>
          <p:nvPr>
            <p:ph type="sldNum" sz="quarter" idx="10"/>
          </p:nvPr>
        </p:nvSpPr>
        <p:spPr/>
        <p:txBody>
          <a:bodyPr/>
          <a:lstStyle/>
          <a:p>
            <a:fld id="{69330D03-5C27-4C1A-A5AF-E6BB369A96C4}" type="slidenum">
              <a:rPr lang="es-ES" smtClean="0"/>
              <a:pPr/>
              <a:t>21</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Hablar levemente, no hay pie para participar la clase,</a:t>
            </a:r>
            <a:r>
              <a:rPr lang="es-ES" baseline="0" dirty="0" smtClean="0"/>
              <a:t> en todo caso al hablar de los indios, preguntar.</a:t>
            </a:r>
            <a:endParaRPr lang="es-ES" dirty="0"/>
          </a:p>
        </p:txBody>
      </p:sp>
      <p:sp>
        <p:nvSpPr>
          <p:cNvPr id="4" name="3 Marcador de número de diapositiva"/>
          <p:cNvSpPr>
            <a:spLocks noGrp="1"/>
          </p:cNvSpPr>
          <p:nvPr>
            <p:ph type="sldNum" sz="quarter" idx="10"/>
          </p:nvPr>
        </p:nvSpPr>
        <p:spPr/>
        <p:txBody>
          <a:bodyPr/>
          <a:lstStyle/>
          <a:p>
            <a:fld id="{69330D03-5C27-4C1A-A5AF-E6BB369A96C4}" type="slidenum">
              <a:rPr lang="es-ES" smtClean="0"/>
              <a:pPr/>
              <a:t>22</a:t>
            </a:fld>
            <a:endParaRPr lang="es-E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baseline="0" dirty="0" smtClean="0"/>
              <a:t>preguntar antes si saben algo de la hormona, y </a:t>
            </a:r>
            <a:r>
              <a:rPr lang="es-ES" baseline="0" dirty="0" err="1" smtClean="0"/>
              <a:t>despues</a:t>
            </a:r>
            <a:r>
              <a:rPr lang="es-ES" baseline="0" dirty="0" smtClean="0"/>
              <a:t> centrarse en las repercusiones.</a:t>
            </a:r>
            <a:endParaRPr lang="es-ES" dirty="0"/>
          </a:p>
        </p:txBody>
      </p:sp>
      <p:sp>
        <p:nvSpPr>
          <p:cNvPr id="4" name="3 Marcador de número de diapositiva"/>
          <p:cNvSpPr>
            <a:spLocks noGrp="1"/>
          </p:cNvSpPr>
          <p:nvPr>
            <p:ph type="sldNum" sz="quarter" idx="10"/>
          </p:nvPr>
        </p:nvSpPr>
        <p:spPr/>
        <p:txBody>
          <a:bodyPr/>
          <a:lstStyle/>
          <a:p>
            <a:fld id="{69330D03-5C27-4C1A-A5AF-E6BB369A96C4}" type="slidenum">
              <a:rPr lang="es-ES" smtClean="0"/>
              <a:pPr/>
              <a:t>23</a:t>
            </a:fld>
            <a:endParaRPr lang="es-E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Hacer referencia</a:t>
            </a:r>
            <a:r>
              <a:rPr lang="es-ES" baseline="0" dirty="0" smtClean="0"/>
              <a:t> a los culturistas en este apartado 1 // hacer referencia a los experimentos con animales en el apartado 5, sobre el aumento de la fatigabilidad y deformación muscular, y el uso humano con la contaminación de carne y los efecto secundarios, ya sea por el consumo o por la dosificación: cefaleas, calambres musculares, aumento de la FC, palpitaciones, etc..</a:t>
            </a:r>
          </a:p>
          <a:p>
            <a:endParaRPr lang="es-ES" baseline="0" dirty="0" smtClean="0"/>
          </a:p>
          <a:p>
            <a:r>
              <a:rPr lang="es-ES" baseline="0" dirty="0" smtClean="0"/>
              <a:t>Alberto Contador, </a:t>
            </a:r>
            <a:r>
              <a:rPr lang="es-ES" sz="1200" b="0" i="0" kern="1200" dirty="0" smtClean="0">
                <a:solidFill>
                  <a:schemeClr val="tx1"/>
                </a:solidFill>
                <a:latin typeface="+mn-lt"/>
                <a:ea typeface="+mn-ea"/>
                <a:cs typeface="+mn-cs"/>
              </a:rPr>
              <a:t>sanción del TAS</a:t>
            </a:r>
            <a:endParaRPr lang="es-ES" baseline="0" dirty="0" smtClean="0"/>
          </a:p>
        </p:txBody>
      </p:sp>
      <p:sp>
        <p:nvSpPr>
          <p:cNvPr id="4" name="3 Marcador de número de diapositiva"/>
          <p:cNvSpPr>
            <a:spLocks noGrp="1"/>
          </p:cNvSpPr>
          <p:nvPr>
            <p:ph type="sldNum" sz="quarter" idx="10"/>
          </p:nvPr>
        </p:nvSpPr>
        <p:spPr/>
        <p:txBody>
          <a:bodyPr/>
          <a:lstStyle/>
          <a:p>
            <a:fld id="{69330D03-5C27-4C1A-A5AF-E6BB369A96C4}" type="slidenum">
              <a:rPr lang="es-ES" smtClean="0"/>
              <a:pPr/>
              <a:t>24</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La acción de la Te afecta al metabolismo con efectos anabólicos y al sexo con efectos androgénicos:</a:t>
            </a:r>
          </a:p>
          <a:p>
            <a:pPr lvl="1">
              <a:buFont typeface="Arial" pitchFamily="34" charset="0"/>
              <a:buChar char="•"/>
            </a:pPr>
            <a:r>
              <a:rPr lang="es-ES" sz="1200" b="0" kern="1200" dirty="0" smtClean="0">
                <a:solidFill>
                  <a:schemeClr val="tx1"/>
                </a:solidFill>
                <a:latin typeface="+mn-lt"/>
                <a:ea typeface="+mn-ea"/>
                <a:cs typeface="+mn-cs"/>
              </a:rPr>
              <a:t>Sus</a:t>
            </a:r>
            <a:r>
              <a:rPr lang="es-ES" sz="1200" b="1" kern="1200" dirty="0" smtClean="0">
                <a:solidFill>
                  <a:schemeClr val="tx1"/>
                </a:solidFill>
                <a:latin typeface="+mn-lt"/>
                <a:ea typeface="+mn-ea"/>
                <a:cs typeface="+mn-cs"/>
              </a:rPr>
              <a:t> efectos anabólicos</a:t>
            </a:r>
            <a:r>
              <a:rPr lang="es-ES" sz="1200" kern="1200" dirty="0" smtClean="0">
                <a:solidFill>
                  <a:schemeClr val="tx1"/>
                </a:solidFill>
                <a:latin typeface="+mn-lt"/>
                <a:ea typeface="+mn-ea"/>
                <a:cs typeface="+mn-cs"/>
              </a:rPr>
              <a:t> consisten en aumentar la masa ósea y muscular y su fuerza.</a:t>
            </a:r>
            <a:endParaRPr lang="es-ES" dirty="0" smtClean="0"/>
          </a:p>
          <a:p>
            <a:pPr lvl="1">
              <a:buFont typeface="Arial" pitchFamily="34" charset="0"/>
              <a:buChar char="•"/>
            </a:pPr>
            <a:r>
              <a:rPr lang="es-ES" sz="1200" b="0" kern="1200" dirty="0" smtClean="0">
                <a:solidFill>
                  <a:schemeClr val="tx1"/>
                </a:solidFill>
                <a:latin typeface="+mn-lt"/>
                <a:ea typeface="+mn-ea"/>
                <a:cs typeface="+mn-cs"/>
              </a:rPr>
              <a:t>Sus</a:t>
            </a:r>
            <a:r>
              <a:rPr lang="es-ES" sz="1200" b="1" kern="1200" dirty="0" smtClean="0">
                <a:solidFill>
                  <a:schemeClr val="tx1"/>
                </a:solidFill>
                <a:latin typeface="+mn-lt"/>
                <a:ea typeface="+mn-ea"/>
                <a:cs typeface="+mn-cs"/>
              </a:rPr>
              <a:t> efectos androgénicos</a:t>
            </a:r>
            <a:r>
              <a:rPr lang="es-ES" sz="1200" kern="1200" dirty="0" smtClean="0">
                <a:solidFill>
                  <a:schemeClr val="tx1"/>
                </a:solidFill>
                <a:latin typeface="+mn-lt"/>
                <a:ea typeface="+mn-ea"/>
                <a:cs typeface="+mn-cs"/>
              </a:rPr>
              <a:t> consisten en la maduración de los órganos sexuales y desarrollo de gran parte de los caracteres sexuales secundarios.</a:t>
            </a:r>
          </a:p>
          <a:p>
            <a:r>
              <a:rPr lang="es-ES" sz="1200" b="0" kern="1200" dirty="0" smtClean="0">
                <a:solidFill>
                  <a:schemeClr val="tx1"/>
                </a:solidFill>
                <a:latin typeface="+mn-lt"/>
                <a:ea typeface="+mn-ea"/>
                <a:cs typeface="+mn-cs"/>
              </a:rPr>
              <a:t>Estos efectos varían según la edad </a:t>
            </a:r>
            <a:r>
              <a:rPr lang="es-ES" sz="1200" kern="1200" dirty="0" smtClean="0">
                <a:solidFill>
                  <a:schemeClr val="tx1"/>
                </a:solidFill>
                <a:latin typeface="+mn-lt"/>
                <a:ea typeface="+mn-ea"/>
                <a:cs typeface="+mn-cs"/>
              </a:rPr>
              <a:t>(el incremento de la edad reduce los niveles de Te).</a:t>
            </a:r>
          </a:p>
          <a:p>
            <a:r>
              <a:rPr lang="es-ES" sz="1200" b="0" kern="1200" dirty="0" smtClean="0">
                <a:solidFill>
                  <a:schemeClr val="tx1"/>
                </a:solidFill>
                <a:latin typeface="+mn-lt"/>
                <a:ea typeface="+mn-ea"/>
                <a:cs typeface="+mn-cs"/>
              </a:rPr>
              <a:t>Durante el desarrollo embrionario </a:t>
            </a:r>
            <a:r>
              <a:rPr lang="es-ES" sz="1200" kern="1200" dirty="0" smtClean="0">
                <a:solidFill>
                  <a:schemeClr val="tx1"/>
                </a:solidFill>
                <a:latin typeface="+mn-lt"/>
                <a:ea typeface="+mn-ea"/>
                <a:cs typeface="+mn-cs"/>
              </a:rPr>
              <a:t>la Te fetal es imprescindible para el desarrollo de la masculinización. Esta esteroidogénesis está bajo el control de la HCG.</a:t>
            </a:r>
          </a:p>
          <a:p>
            <a:r>
              <a:rPr lang="es-ES" sz="1200" b="0" kern="1200" dirty="0" smtClean="0">
                <a:solidFill>
                  <a:schemeClr val="tx1"/>
                </a:solidFill>
                <a:latin typeface="+mn-lt"/>
                <a:ea typeface="+mn-ea"/>
                <a:cs typeface="+mn-cs"/>
              </a:rPr>
              <a:t>Tras el nacimiento </a:t>
            </a:r>
            <a:r>
              <a:rPr lang="es-ES" sz="1200" kern="1200" dirty="0" smtClean="0">
                <a:solidFill>
                  <a:schemeClr val="tx1"/>
                </a:solidFill>
                <a:latin typeface="+mn-lt"/>
                <a:ea typeface="+mn-ea"/>
                <a:cs typeface="+mn-cs"/>
              </a:rPr>
              <a:t>se produce un incremento de gonadotropinas producido por la falta de inhibición de los esteroides placentarios. Después los niveles de Te disminuyen a mínimos hasta la época puberal, que se inicia por la aparición de pulsos de GnRH nocturnos.</a:t>
            </a:r>
          </a:p>
        </p:txBody>
      </p:sp>
      <p:sp>
        <p:nvSpPr>
          <p:cNvPr id="4" name="3 Marcador de número de diapositiva"/>
          <p:cNvSpPr>
            <a:spLocks noGrp="1"/>
          </p:cNvSpPr>
          <p:nvPr>
            <p:ph type="sldNum" sz="quarter" idx="10"/>
          </p:nvPr>
        </p:nvSpPr>
        <p:spPr/>
        <p:txBody>
          <a:bodyPr/>
          <a:lstStyle/>
          <a:p>
            <a:fld id="{13F2C137-21D9-48B2-91C4-DA2FAB79D59D}" type="slidenum">
              <a:rPr lang="es-ES" smtClean="0"/>
              <a:pPr/>
              <a:t>7</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La testosterona y otros andrógenos anabólicos aumentan el rendimiento en atletas. Por eso, es una sustancia prohibida en los deportes de competición. Sin embargo, debido a la variabilidad en la secreción endógena y similitudes con la testosterona exógena, es muy complicado establecer límites para la testosterona en competición.</a:t>
            </a:r>
          </a:p>
          <a:p>
            <a:r>
              <a:rPr lang="es-ES" sz="1200" kern="1200" dirty="0" smtClean="0">
                <a:solidFill>
                  <a:schemeClr val="tx1"/>
                </a:solidFill>
                <a:latin typeface="+mn-lt"/>
                <a:ea typeface="+mn-ea"/>
                <a:cs typeface="+mn-cs"/>
              </a:rPr>
              <a:t>La testosterona estimula el rendimiento atlético, no solo por sus efectos anabólicos a largo plazo, sino también por sus rápidos efectos en el comportamiento. Sin embargo, no existen efectos a corto plazo. En mujeres, el exceso de producción endógena de testosterona debido a trastornos congénitos puede suponer una ventaja competitiva.</a:t>
            </a:r>
          </a:p>
          <a:p>
            <a:r>
              <a:rPr lang="es-ES" sz="1200" kern="1200" dirty="0" smtClean="0">
                <a:solidFill>
                  <a:schemeClr val="tx1"/>
                </a:solidFill>
                <a:latin typeface="+mn-lt"/>
                <a:ea typeface="+mn-ea"/>
                <a:cs typeface="+mn-cs"/>
              </a:rPr>
              <a:t>El uso de la testosterona enantato ha demostrado incrementar la fuerza tras 6-12 semanas (la testosterona enantato potencia la fuerza muscular y el sprint). Esta sustancia está clasificada como una sustancia prohibida y su uso puede ser detectado por la orina, aunque el sistema de detección no funciona para casi la mitad de los sujetos.</a:t>
            </a:r>
          </a:p>
        </p:txBody>
      </p:sp>
      <p:sp>
        <p:nvSpPr>
          <p:cNvPr id="4" name="3 Marcador de número de diapositiva"/>
          <p:cNvSpPr>
            <a:spLocks noGrp="1"/>
          </p:cNvSpPr>
          <p:nvPr>
            <p:ph type="sldNum" sz="quarter" idx="10"/>
          </p:nvPr>
        </p:nvSpPr>
        <p:spPr/>
        <p:txBody>
          <a:bodyPr/>
          <a:lstStyle/>
          <a:p>
            <a:fld id="{13F2C137-21D9-48B2-91C4-DA2FAB79D59D}" type="slidenum">
              <a:rPr lang="es-ES" smtClean="0"/>
              <a:pPr/>
              <a:t>8</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Las concentraciones elevadas de testosterona potencian la respuesta en músculo del receptor androgénico a la resistencia en el ejercicio. La testosterona incrementa la fuerza máxima y la potencia de las piernas, pero no afecta a la fatiga. Es decir, que los efectos de la testosterona en el rendimiento muscular son específicos: solo afecta a la fuerza máxima y la potencia pero no a la fatiga. Los cambios en la potencia de las piernas son dependientes de la dosis y de la concentración circulante. Sin embargo, no existe una relación directa entre la dosis de testosterona y la fatiga por lo que la testosterona no afecta a la fatiga muscular.</a:t>
            </a:r>
          </a:p>
          <a:p>
            <a:r>
              <a:rPr lang="es-ES" sz="1200" kern="1200" dirty="0" smtClean="0">
                <a:solidFill>
                  <a:schemeClr val="tx1"/>
                </a:solidFill>
                <a:latin typeface="+mn-lt"/>
                <a:ea typeface="+mn-ea"/>
                <a:cs typeface="+mn-cs"/>
              </a:rPr>
              <a:t>Los efectos de la testosterona a dosis fisiológicas (aumento de las grasas libres y aumento del tamaño y fuerza muscular) son más notables cuando se combina con el ejercicio (cuanto más se haga, mayor es la ventaja que se obtiene).</a:t>
            </a:r>
          </a:p>
          <a:p>
            <a:r>
              <a:rPr lang="es-ES" sz="1200" kern="1200" dirty="0" smtClean="0">
                <a:solidFill>
                  <a:schemeClr val="tx1"/>
                </a:solidFill>
                <a:latin typeface="+mn-lt"/>
                <a:ea typeface="+mn-ea"/>
                <a:cs typeface="+mn-cs"/>
              </a:rPr>
              <a:t>La inyección de DHEA, un precursor de la testosterona, no aumenta las concentraciones de testosterona sérica, por lo que no se obtienen beneficios a partir de su consumo. No obstante, también es una sustancia prohibida.</a:t>
            </a:r>
          </a:p>
        </p:txBody>
      </p:sp>
      <p:sp>
        <p:nvSpPr>
          <p:cNvPr id="4" name="3 Marcador de número de diapositiva"/>
          <p:cNvSpPr>
            <a:spLocks noGrp="1"/>
          </p:cNvSpPr>
          <p:nvPr>
            <p:ph type="sldNum" sz="quarter" idx="10"/>
          </p:nvPr>
        </p:nvSpPr>
        <p:spPr/>
        <p:txBody>
          <a:bodyPr/>
          <a:lstStyle/>
          <a:p>
            <a:fld id="{13F2C137-21D9-48B2-91C4-DA2FAB79D59D}" type="slidenum">
              <a:rPr lang="es-ES" smtClean="0"/>
              <a:pPr/>
              <a:t>9</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Se ha demostrado que la administración de testosterona incrementa la masa muscular y la fuerza, más en hombres mayores. Sin embargo, la seguridad y la eficacia del tratamiento de testosterona a largo plazo en personas mayores con problemas de movilidad tenía efectos adversos sobre los problemas cardiovasculares ya que había más prevalencia de hipertensión, diabetes, hiperlipidemia y obesidad a pesar de mejorar la potencia de las piernas y la fuerza del pecho. La combinación testosterona-ejercicio puede ser una buena estrategia en personas mayores.</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Se ha visto en algunos estudios un aumento en la fuerza muscular en personas que consumían testosterona pero no hacían ejercicio. Esto nos puede llevar a pensar que en aquellas personas que por cualquier razón no puedan moverse, como por ejemplo personas hospitalizadas, el consumo de testosterona puede ayudarles a mantener la fuerza muscular. Sin embargo, se ha visto que la administración de testosterona tan solo mantiene el balance de proteínas pero no la fuerza muscular.</a:t>
            </a:r>
          </a:p>
        </p:txBody>
      </p:sp>
      <p:sp>
        <p:nvSpPr>
          <p:cNvPr id="4" name="3 Marcador de número de diapositiva"/>
          <p:cNvSpPr>
            <a:spLocks noGrp="1"/>
          </p:cNvSpPr>
          <p:nvPr>
            <p:ph type="sldNum" sz="quarter" idx="10"/>
          </p:nvPr>
        </p:nvSpPr>
        <p:spPr/>
        <p:txBody>
          <a:bodyPr/>
          <a:lstStyle/>
          <a:p>
            <a:fld id="{13F2C137-21D9-48B2-91C4-DA2FAB79D59D}" type="slidenum">
              <a:rPr lang="es-ES" smtClean="0"/>
              <a:pPr/>
              <a:t>10</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La longitud relativa entre el segundo y cuarto dedo (2D:4D) está negativamente relacionada con los niveles de testosterona prenatal y positivamente relacionada con los niveles de estrógenos prenatales. Parece que una gran cantidad de testosterona prenatal y poco estrógeno prenatal se relacionan con el rendimiento deportivo, es decir, que una baja relación 2D:4D de la mano derecha (gran cantidad de testosterona prenatal y baja cantidad de estrógeno prenatal) está relacionada con una gran habilidad en el deporte.</a:t>
            </a:r>
          </a:p>
          <a:p>
            <a:r>
              <a:rPr lang="es-ES" sz="1200" kern="1200" dirty="0" smtClean="0">
                <a:solidFill>
                  <a:schemeClr val="tx1"/>
                </a:solidFill>
                <a:latin typeface="+mn-lt"/>
                <a:ea typeface="+mn-ea"/>
                <a:cs typeface="+mn-cs"/>
              </a:rPr>
              <a:t>Hombres y mujeres generalmente tienen diferentes proporciones de los dedos. En los hombres, el dedo índice es más corto que el anular, pero en las mujeres sucede al contrario. A pesar de que los estudios </a:t>
            </a:r>
            <a:r>
              <a:rPr lang="es-ES" sz="1200" kern="1200" dirty="0" err="1" smtClean="0">
                <a:solidFill>
                  <a:schemeClr val="tx1"/>
                </a:solidFill>
                <a:latin typeface="+mn-lt"/>
                <a:ea typeface="+mn-ea"/>
                <a:cs typeface="+mn-cs"/>
              </a:rPr>
              <a:t>correlacionales</a:t>
            </a:r>
            <a:r>
              <a:rPr lang="es-ES" sz="1200" kern="1200" dirty="0" smtClean="0">
                <a:solidFill>
                  <a:schemeClr val="tx1"/>
                </a:solidFill>
                <a:latin typeface="+mn-lt"/>
                <a:ea typeface="+mn-ea"/>
                <a:cs typeface="+mn-cs"/>
              </a:rPr>
              <a:t> sugieren que los radios de los dedos reflejan la exposición prenatal a los andrógenos, el mecanismo de desarrollo del dimorfismo sexual en los dedos sigue siendo desconocido.</a:t>
            </a:r>
          </a:p>
        </p:txBody>
      </p:sp>
      <p:sp>
        <p:nvSpPr>
          <p:cNvPr id="4" name="3 Marcador de número de diapositiva"/>
          <p:cNvSpPr>
            <a:spLocks noGrp="1"/>
          </p:cNvSpPr>
          <p:nvPr>
            <p:ph type="sldNum" sz="quarter" idx="10"/>
          </p:nvPr>
        </p:nvSpPr>
        <p:spPr/>
        <p:txBody>
          <a:bodyPr/>
          <a:lstStyle/>
          <a:p>
            <a:fld id="{13F2C137-21D9-48B2-91C4-DA2FAB79D59D}" type="slidenum">
              <a:rPr lang="es-ES" smtClean="0"/>
              <a:pPr/>
              <a:t>11</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i="0" kern="1200" dirty="0" smtClean="0">
                <a:solidFill>
                  <a:schemeClr val="tx1"/>
                </a:solidFill>
                <a:latin typeface="+mn-lt"/>
                <a:ea typeface="+mn-ea"/>
                <a:cs typeface="+mn-cs"/>
              </a:rPr>
              <a:t>Bases del desarrollo del dimorfismo sexual en el radio 2D:4D. AR (receptores androgénicos: círculos azules) y ER (receptores de estrógenos: círculos rosas) están presentes en los dedos de los embriones de machos y hembras con mayor concentración en el 4D. En machos, los dedos están expuestos a grandes concentraciones de andrógenos circulantes y pocos niveles de estrógenos circulantes, lo que da lugar a una preferencia de unión y activación del AR. La gran actividad de AR y la baja actividad de ER en machos lleva a los perfiles de expresión génica diferencial en 4D con respecto a 2D (lo verde indica más genes en 4D y lo rojo más genes en 2D). A su vez, la proliferación de condrocitos se incrementa en la falange proximal del 4D, lo que resulta en una elongación del 4D con respecto al 2D, llevando a un radio 2D:4D más bajo. En hembras, los dedos están expuestos a niveles altos de estrógenos y bajos niveles de andrógenos, lo que lleva a una preferencia por la unión y activación de ER. La baja actividad de AR y la gran actividad de ER induce a un cambio opuesto a los perfiles de expresión génica diferencial en 4D con respecto a 2D. Los grandes niveles de ER activadas provocan una disminución de la diferenciación de condrocitos en la falange media del 4D, lo que reduce el crecimiento relativo de 4D con respecto a 2D, lo que resulta en un mayor radio 2D:4D.</a:t>
            </a:r>
            <a:endParaRPr lang="es-ES" i="0" dirty="0"/>
          </a:p>
        </p:txBody>
      </p:sp>
      <p:sp>
        <p:nvSpPr>
          <p:cNvPr id="4" name="3 Marcador de número de diapositiva"/>
          <p:cNvSpPr>
            <a:spLocks noGrp="1"/>
          </p:cNvSpPr>
          <p:nvPr>
            <p:ph type="sldNum" sz="quarter" idx="10"/>
          </p:nvPr>
        </p:nvSpPr>
        <p:spPr/>
        <p:txBody>
          <a:bodyPr/>
          <a:lstStyle/>
          <a:p>
            <a:fld id="{9F48F04F-E1A4-4FA5-B543-841428224507}" type="slidenum">
              <a:rPr lang="es-ES" smtClean="0"/>
              <a:pPr/>
              <a:t>12</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20000"/>
          </a:bodyPr>
          <a:lstStyle/>
          <a:p>
            <a:r>
              <a:rPr lang="es-ES" sz="1200" kern="1200" dirty="0" smtClean="0">
                <a:solidFill>
                  <a:schemeClr val="tx1"/>
                </a:solidFill>
                <a:latin typeface="+mn-lt"/>
                <a:ea typeface="+mn-ea"/>
                <a:cs typeface="+mn-cs"/>
              </a:rPr>
              <a:t>En general, los hombres tienen mejor visión espacial que las mujeres. Se realizó un estudio sobre la capacidad de visión espacial y se vio que los hombres heterosexuales superaron en el resultado a los homosexuales y bisexuales. Las mujeres homosexuales y bisexuales, sin embargo, superaron a las heterosexuales mujeres en el mismo test. Los hombres homosexuales y bisexuales tienen un mayor 2D:4D que los heterosexuales, lo que sugiere que fueron expuestos a una menor cantidad de testosterona prenatal. Esto sugiere que la exposición prenatal a testosterona influye en el desarrollo del cerebro llevando a un mejor rendimiento en la visión espacial de los hombres. También nos puede hacer pensar que podríamos conocer la orientación sexual según el 2D:4D. Sin embargo, se necesitan más estudios para comprobar la relación entre 2D:4D y la orientación sexual.</a:t>
            </a:r>
          </a:p>
          <a:p>
            <a:r>
              <a:rPr lang="es-ES" sz="1200" kern="1200" dirty="0" smtClean="0">
                <a:solidFill>
                  <a:schemeClr val="tx1"/>
                </a:solidFill>
                <a:latin typeface="+mn-lt"/>
                <a:ea typeface="+mn-ea"/>
                <a:cs typeface="+mn-cs"/>
              </a:rPr>
              <a:t>La baja relación 2D:4D de la mano derecha e izquierda está asociada con una máxima captación de oxígeno. También parece que la testosterona prenatal tiene efectos en la fuerza del hombre. Por lo tanto, esta baja relación 2D:4D está relacionada con el rendimiento en el deporte. De hecho, en un estudio en esgrima y se vio que entre las mujeres, la baja 2D:4D estaba relacionado con un mejor puesto en el ranking nacional de esgrima. Pero en varios deportes, no solo en esgrima, se ha visto que un bajo 2D:4D está asociado a un mayor rendimiento deportivo y, por tanto, y mayor éxito en el mismo. Así que se podría utilizar el 2D:4D como un </a:t>
            </a:r>
            <a:r>
              <a:rPr lang="es-ES" sz="1200" kern="1200" dirty="0" err="1" smtClean="0">
                <a:solidFill>
                  <a:schemeClr val="tx1"/>
                </a:solidFill>
                <a:latin typeface="+mn-lt"/>
                <a:ea typeface="+mn-ea"/>
                <a:cs typeface="+mn-cs"/>
              </a:rPr>
              <a:t>predictor</a:t>
            </a:r>
            <a:r>
              <a:rPr lang="es-ES" sz="1200" kern="1200" dirty="0" smtClean="0">
                <a:solidFill>
                  <a:schemeClr val="tx1"/>
                </a:solidFill>
                <a:latin typeface="+mn-lt"/>
                <a:ea typeface="+mn-ea"/>
                <a:cs typeface="+mn-cs"/>
              </a:rPr>
              <a:t> del éxito deportivo.</a:t>
            </a:r>
          </a:p>
          <a:p>
            <a:r>
              <a:rPr lang="es-ES" sz="1200" kern="1200" dirty="0" smtClean="0">
                <a:solidFill>
                  <a:schemeClr val="tx1"/>
                </a:solidFill>
                <a:latin typeface="+mn-lt"/>
                <a:ea typeface="+mn-ea"/>
                <a:cs typeface="+mn-cs"/>
              </a:rPr>
              <a:t>Algunos de los efectos conocidos extragenitales de la testosterona prenatal, que contribuye al desarrollo de sistemas eficientes cardiovasculares, buenas habilidades </a:t>
            </a:r>
            <a:r>
              <a:rPr lang="es-ES" sz="1200" kern="1200" dirty="0" err="1" smtClean="0">
                <a:solidFill>
                  <a:schemeClr val="tx1"/>
                </a:solidFill>
                <a:latin typeface="+mn-lt"/>
                <a:ea typeface="+mn-ea"/>
                <a:cs typeface="+mn-cs"/>
              </a:rPr>
              <a:t>visuo</a:t>
            </a:r>
            <a:r>
              <a:rPr lang="es-ES" sz="1200" kern="1200" dirty="0" smtClean="0">
                <a:solidFill>
                  <a:schemeClr val="tx1"/>
                </a:solidFill>
                <a:latin typeface="+mn-lt"/>
                <a:ea typeface="+mn-ea"/>
                <a:cs typeface="+mn-cs"/>
              </a:rPr>
              <a:t>-espaciales, la resistencia física y la velocidad, promueven el éxito deportivo en la vida adulta.</a:t>
            </a:r>
          </a:p>
          <a:p>
            <a:r>
              <a:rPr lang="es-ES" sz="1200" kern="1200" dirty="0" smtClean="0">
                <a:solidFill>
                  <a:schemeClr val="tx1"/>
                </a:solidFill>
                <a:latin typeface="+mn-lt"/>
                <a:ea typeface="+mn-ea"/>
                <a:cs typeface="+mn-cs"/>
              </a:rPr>
              <a:t>También, en machos existe una relación negativa entre 2D:4D y el tamaño familiar y los factores asociados al éxito de la reproducción. En las mujeres, esta relación es positiva. La relación 2D:4D parece estar involucrada en el comportamiento, habilidad, fertilidad, salud, personalidad y sexualidad. El radio 2D:4D también se relaciona con numerosos comportamientos sexuales y condiciones fisiológicas. También el 2D:4D de la mano derecha está negativamente relacionado con la aparición de la primera regla.</a:t>
            </a:r>
          </a:p>
        </p:txBody>
      </p:sp>
      <p:sp>
        <p:nvSpPr>
          <p:cNvPr id="4" name="3 Marcador de número de diapositiva"/>
          <p:cNvSpPr>
            <a:spLocks noGrp="1"/>
          </p:cNvSpPr>
          <p:nvPr>
            <p:ph type="sldNum" sz="quarter" idx="10"/>
          </p:nvPr>
        </p:nvSpPr>
        <p:spPr/>
        <p:txBody>
          <a:bodyPr/>
          <a:lstStyle/>
          <a:p>
            <a:fld id="{13F2C137-21D9-48B2-91C4-DA2FAB79D59D}" type="slidenum">
              <a:rPr lang="es-ES" smtClean="0"/>
              <a:pPr/>
              <a:t>13</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13F2C137-21D9-48B2-91C4-DA2FAB79D59D}" type="slidenum">
              <a:rPr lang="es-ES" smtClean="0"/>
              <a:pPr/>
              <a:t>14</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7A847CFC-816F-41D0-AAC0-9BF4FEBC753E}" type="datetimeFigureOut">
              <a:rPr lang="es-ES" smtClean="0"/>
              <a:pPr/>
              <a:t>14/04/2012</a:t>
            </a:fld>
            <a:endParaRPr lang="es-ES"/>
          </a:p>
        </p:txBody>
      </p:sp>
      <p:sp>
        <p:nvSpPr>
          <p:cNvPr id="20" name="19 Marcador de pie de página"/>
          <p:cNvSpPr>
            <a:spLocks noGrp="1"/>
          </p:cNvSpPr>
          <p:nvPr>
            <p:ph type="ftr" sz="quarter" idx="11"/>
          </p:nvPr>
        </p:nvSpPr>
        <p:spPr/>
        <p:txBody>
          <a:bodyPr/>
          <a:lstStyle>
            <a:extLst/>
          </a:lstStyle>
          <a:p>
            <a:endParaRPr lang="es-ES"/>
          </a:p>
        </p:txBody>
      </p:sp>
      <p:sp>
        <p:nvSpPr>
          <p:cNvPr id="10" name="9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14/04/2012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14/04/2012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14/04/2012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14/04/2012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A847CFC-816F-41D0-AAC0-9BF4FEBC753E}" type="datetimeFigureOut">
              <a:rPr lang="es-ES" smtClean="0"/>
              <a:pPr/>
              <a:t>14/04/2012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7A847CFC-816F-41D0-AAC0-9BF4FEBC753E}" type="datetimeFigureOut">
              <a:rPr lang="es-ES" smtClean="0"/>
              <a:pPr/>
              <a:t>14/04/2012</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7A847CFC-816F-41D0-AAC0-9BF4FEBC753E}" type="datetimeFigureOut">
              <a:rPr lang="es-ES" smtClean="0"/>
              <a:pPr/>
              <a:t>14/04/2012</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7A847CFC-816F-41D0-AAC0-9BF4FEBC753E}" type="datetimeFigureOut">
              <a:rPr lang="es-ES" smtClean="0"/>
              <a:pPr/>
              <a:t>14/04/2012</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A847CFC-816F-41D0-AAC0-9BF4FEBC753E}" type="datetimeFigureOut">
              <a:rPr lang="es-ES" smtClean="0"/>
              <a:pPr/>
              <a:t>14/04/2012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7A847CFC-816F-41D0-AAC0-9BF4FEBC753E}" type="datetimeFigureOut">
              <a:rPr lang="es-ES" smtClean="0"/>
              <a:pPr/>
              <a:t>14/04/2012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A847CFC-816F-41D0-AAC0-9BF4FEBC753E}" type="datetimeFigureOut">
              <a:rPr lang="es-ES" smtClean="0"/>
              <a:pPr/>
              <a:t>14/04/2012</a:t>
            </a:fld>
            <a:endParaRPr lang="es-ES"/>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S"/>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32FADFE-3B8F-471C-ABF0-DBC7717ECBBC}" type="slidenum">
              <a:rPr lang="es-ES" smtClean="0"/>
              <a:pPr/>
              <a:t>‹Nº›</a:t>
            </a:fld>
            <a:endParaRPr lang="es-ES"/>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3.gif"/><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3" Type="http://schemas.openxmlformats.org/officeDocument/2006/relationships/hyperlink" Target="http://www.ncbi.nlm.nih.gov/pubmed?term=%22Reimers%20S%22%5bAuthor%5d" TargetMode="External"/><Relationship Id="rId18" Type="http://schemas.openxmlformats.org/officeDocument/2006/relationships/hyperlink" Target="http://www.ncbi.nlm.nih.gov/pubmed?term=%22Voracek%20M%22%5bAuthor%5d" TargetMode="External"/><Relationship Id="rId26" Type="http://schemas.openxmlformats.org/officeDocument/2006/relationships/hyperlink" Target="http://www.ncbi.nlm.nih.gov/pubmed?term=%22Geary%20DC%22%5bAuthor%5d" TargetMode="External"/><Relationship Id="rId39" Type="http://schemas.openxmlformats.org/officeDocument/2006/relationships/hyperlink" Target="http://www.ncbi.nlm.nih.gov/pubmed?term=%22H%C3%B6nekopp%20J%22%5bAuthor%5d" TargetMode="External"/><Relationship Id="rId3" Type="http://schemas.openxmlformats.org/officeDocument/2006/relationships/hyperlink" Target="http://www.ncbi.nlm.nih.gov/pubmed?term=%22Cook%20CJ%22%5bAuthor%5d" TargetMode="External"/><Relationship Id="rId21" Type="http://schemas.openxmlformats.org/officeDocument/2006/relationships/hyperlink" Target="http://www.ncbi.nlm.nih.gov/pubmed?term=%22Thanzami%20V%22%5bAuthor%5d" TargetMode="External"/><Relationship Id="rId34" Type="http://schemas.openxmlformats.org/officeDocument/2006/relationships/hyperlink" Target="http://www.ncbi.nlm.nih.gov/pubmed?term=%22Mitteroecker%20P%22%5bAuthor%5d" TargetMode="External"/><Relationship Id="rId42" Type="http://schemas.openxmlformats.org/officeDocument/2006/relationships/hyperlink" Target="http://www.ncbi.nlm.nih.gov/pubmed/14561281" TargetMode="External"/><Relationship Id="rId47" Type="http://schemas.openxmlformats.org/officeDocument/2006/relationships/hyperlink" Target="http://www.ncbi.nlm.nih.gov/pubmed?term=%22Hopper%20JL%22%5bAuthor%5d" TargetMode="External"/><Relationship Id="rId50" Type="http://schemas.openxmlformats.org/officeDocument/2006/relationships/hyperlink" Target="http://www.ncbi.nlm.nih.gov/pubmed?term=((((john%20manning%5bAuthor%5d)%20AND%20testosterone)%20AND%20estradiol)%20AND%20finger*)%20AND%20prenatal" TargetMode="External"/><Relationship Id="rId7" Type="http://schemas.openxmlformats.org/officeDocument/2006/relationships/hyperlink" Target="http://www.ncbi.nlm.nih.gov/pubmed?term=%22Cohn%20MJ%22%5bAuthor%5d" TargetMode="External"/><Relationship Id="rId12" Type="http://schemas.openxmlformats.org/officeDocument/2006/relationships/hyperlink" Target="http://www.ncbi.nlm.nih.gov/pubmed?term=%22Collaer%20ML%22%5bAuthor%5d" TargetMode="External"/><Relationship Id="rId17" Type="http://schemas.openxmlformats.org/officeDocument/2006/relationships/hyperlink" Target="http://www.ncbi.nlm.nih.gov/pubmed/17373585" TargetMode="External"/><Relationship Id="rId25" Type="http://schemas.openxmlformats.org/officeDocument/2006/relationships/hyperlink" Target="http://www.ncbi.nlm.nih.gov/pubmed?term=%22Neave%20N%22%5bAuthor%5d" TargetMode="External"/><Relationship Id="rId33" Type="http://schemas.openxmlformats.org/officeDocument/2006/relationships/hyperlink" Target="http://www.ncbi.nlm.nih.gov/pubmed?term=%22Grammer%20K%22%5bAuthor%5d" TargetMode="External"/><Relationship Id="rId38" Type="http://schemas.openxmlformats.org/officeDocument/2006/relationships/hyperlink" Target="http://www.ncbi.nlm.nih.gov/pubmed/16191608" TargetMode="External"/><Relationship Id="rId46" Type="http://schemas.openxmlformats.org/officeDocument/2006/relationships/hyperlink" Target="http://www.ncbi.nlm.nih.gov/pubmed?term=%22Morris%20HA%22%5bAuthor%5d" TargetMode="External"/><Relationship Id="rId2" Type="http://schemas.openxmlformats.org/officeDocument/2006/relationships/hyperlink" Target="http://www.ncbi.nlm.nih.gov/pubmed?term=%22Kilduff%20LP%22%5bAuthor%5d" TargetMode="External"/><Relationship Id="rId16" Type="http://schemas.openxmlformats.org/officeDocument/2006/relationships/hyperlink" Target="http://www.ncbi.nlm.nih.gov/pubmed?term=%22Peters%20M%22%5bAuthor%5d" TargetMode="External"/><Relationship Id="rId20" Type="http://schemas.openxmlformats.org/officeDocument/2006/relationships/hyperlink" Target="http://www.ncbi.nlm.nih.gov/pubmed/17052382" TargetMode="External"/><Relationship Id="rId29" Type="http://schemas.openxmlformats.org/officeDocument/2006/relationships/hyperlink" Target="http://www.ncbi.nlm.nih.gov/pubmed?term=%22Bereczkei%20T%22%5bAuthor%5d" TargetMode="External"/><Relationship Id="rId41" Type="http://schemas.openxmlformats.org/officeDocument/2006/relationships/hyperlink" Target="http://www.ncbi.nlm.nih.gov/pubmed?term=%22Laing%20S%22%5bAuthor%5d" TargetMode="External"/><Relationship Id="rId1" Type="http://schemas.openxmlformats.org/officeDocument/2006/relationships/slideLayout" Target="../slideLayouts/slideLayout2.xml"/><Relationship Id="rId6" Type="http://schemas.openxmlformats.org/officeDocument/2006/relationships/hyperlink" Target="http://www.ncbi.nlm.nih.gov/pubmed?term=%22Zheng%20Z%22%5bAuthor%5d" TargetMode="External"/><Relationship Id="rId11" Type="http://schemas.openxmlformats.org/officeDocument/2006/relationships/hyperlink" Target="http://www.ncbi.nlm.nih.gov/pubmed/18433004" TargetMode="External"/><Relationship Id="rId24" Type="http://schemas.openxmlformats.org/officeDocument/2006/relationships/hyperlink" Target="http://www.ncbi.nlm.nih.gov/pubmed?term=%22Brookes%20H%22%5bAuthor%5d" TargetMode="External"/><Relationship Id="rId32" Type="http://schemas.openxmlformats.org/officeDocument/2006/relationships/hyperlink" Target="http://www.ncbi.nlm.nih.gov/pubmed/16350659" TargetMode="External"/><Relationship Id="rId37" Type="http://schemas.openxmlformats.org/officeDocument/2006/relationships/hyperlink" Target="http://www.ncbi.nlm.nih.gov/pubmed?term=%22Bookstein%20FL%22%5bAuthor%5d" TargetMode="External"/><Relationship Id="rId40" Type="http://schemas.openxmlformats.org/officeDocument/2006/relationships/hyperlink" Target="http://www.ncbi.nlm.nih.gov/pubmed/16005157" TargetMode="External"/><Relationship Id="rId45" Type="http://schemas.openxmlformats.org/officeDocument/2006/relationships/hyperlink" Target="http://www.ncbi.nlm.nih.gov/pubmed?term=%22Bassett%20J%22%5bAuthor%5d" TargetMode="External"/><Relationship Id="rId5" Type="http://schemas.openxmlformats.org/officeDocument/2006/relationships/hyperlink" Target="http://www.ncbi.nlm.nih.gov/pubmed/21993037" TargetMode="External"/><Relationship Id="rId15" Type="http://schemas.openxmlformats.org/officeDocument/2006/relationships/hyperlink" Target="http://www.ncbi.nlm.nih.gov/pubmed?term=%22Churchill%20AJ%22%5bAuthor%5d" TargetMode="External"/><Relationship Id="rId23" Type="http://schemas.openxmlformats.org/officeDocument/2006/relationships/hyperlink" Target="http://www.ncbi.nlm.nih.gov/pubmed/17039475" TargetMode="External"/><Relationship Id="rId28" Type="http://schemas.openxmlformats.org/officeDocument/2006/relationships/hyperlink" Target="http://www.ncbi.nlm.nih.gov/pubmed?term=%22Sanders%20G%22%5bAuthor%5d" TargetMode="External"/><Relationship Id="rId36" Type="http://schemas.openxmlformats.org/officeDocument/2006/relationships/hyperlink" Target="http://www.ncbi.nlm.nih.gov/pubmed?term=%22Schaefer%20K%22%5bAuthor%5d" TargetMode="External"/><Relationship Id="rId49" Type="http://schemas.openxmlformats.org/officeDocument/2006/relationships/hyperlink" Target="http://www.ncbi.nlm.nih.gov/pubmed?term=%22Severi%20G%22%5bAuthor%5d" TargetMode="External"/><Relationship Id="rId10" Type="http://schemas.openxmlformats.org/officeDocument/2006/relationships/hyperlink" Target="http://www.ncbi.nlm.nih.gov/pubmed/21547980" TargetMode="External"/><Relationship Id="rId19" Type="http://schemas.openxmlformats.org/officeDocument/2006/relationships/hyperlink" Target="http://www.ncbi.nlm.nih.gov/pubmed?term=%22Dressler%20SG%22%5bAuthor%5d" TargetMode="External"/><Relationship Id="rId31" Type="http://schemas.openxmlformats.org/officeDocument/2006/relationships/hyperlink" Target="http://www.ncbi.nlm.nih.gov/pubmed?term=%22Manning%20J%22%5bAuthor%5d" TargetMode="External"/><Relationship Id="rId44" Type="http://schemas.openxmlformats.org/officeDocument/2006/relationships/hyperlink" Target="http://www.ncbi.nlm.nih.gov/pubmed?term=%22Giles%20GG%22%5bAuthor%5d" TargetMode="External"/><Relationship Id="rId4" Type="http://schemas.openxmlformats.org/officeDocument/2006/relationships/hyperlink" Target="http://www.ncbi.nlm.nih.gov/pubmed?term=%22Manning%20JT%22%5bAuthor%5d" TargetMode="External"/><Relationship Id="rId9" Type="http://schemas.openxmlformats.org/officeDocument/2006/relationships/hyperlink" Target="http://www.ncbi.nlm.nih.gov/pubmed?term=%22Fink%20B%22%5bAuthor%5d" TargetMode="External"/><Relationship Id="rId14" Type="http://schemas.openxmlformats.org/officeDocument/2006/relationships/hyperlink" Target="http://www.ncbi.nlm.nih.gov/pubmed/17380373" TargetMode="External"/><Relationship Id="rId22" Type="http://schemas.openxmlformats.org/officeDocument/2006/relationships/hyperlink" Target="http://www.ncbi.nlm.nih.gov/pubmed?term=%22Seydel%20H%22%5bAuthor%5d" TargetMode="External"/><Relationship Id="rId27" Type="http://schemas.openxmlformats.org/officeDocument/2006/relationships/hyperlink" Target="http://www.ncbi.nlm.nih.gov/pubmed/16466837" TargetMode="External"/><Relationship Id="rId30" Type="http://schemas.openxmlformats.org/officeDocument/2006/relationships/hyperlink" Target="http://www.ncbi.nlm.nih.gov/pubmed?term=%22Csatho%20A%22%5bAuthor%5d" TargetMode="External"/><Relationship Id="rId35" Type="http://schemas.openxmlformats.org/officeDocument/2006/relationships/hyperlink" Target="http://www.ncbi.nlm.nih.gov/pubmed?term=%22Gunz%20P%22%5bAuthor%5d" TargetMode="External"/><Relationship Id="rId43" Type="http://schemas.openxmlformats.org/officeDocument/2006/relationships/hyperlink" Target="http://www.ncbi.nlm.nih.gov/pubmed?term=%22Muller%20DC%22%5bAuthor%5d" TargetMode="External"/><Relationship Id="rId48" Type="http://schemas.openxmlformats.org/officeDocument/2006/relationships/hyperlink" Target="http://www.ncbi.nlm.nih.gov/pubmed?term=%22English%20DR%22%5bAuthor%5d" TargetMode="External"/><Relationship Id="rId8" Type="http://schemas.openxmlformats.org/officeDocument/2006/relationships/hyperlink" Target="http://www.ncbi.nlm.nih.gov/pubmed/21896736.1"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0-search.proquest.com.fama.us.es/docview.issuebrowselink:searchpublicationissue/23479/Archives+of+andrology/01993Y05Y01$231993+May-Jun$3b++Vol.+30+$283$29/30/3?site=medline&amp;t:ac=75755383/Record/135F1185D1B56E3B5A9/68&amp;t:cp=maintain/resultcitationblocks" TargetMode="External"/><Relationship Id="rId13" Type="http://schemas.openxmlformats.org/officeDocument/2006/relationships/hyperlink" Target="http://0-search.proquest.com.fama.us.es/docview.lateralsearchlink:lateralsearch/sng/author/Anderson,+Jeffrey+M+JM/$N?site=medline&amp;t:ac=67224322/Record/135F1185D1B56E3B5A9/75&amp;t:cp=maintain/resultcitationblocks" TargetMode="External"/><Relationship Id="rId18" Type="http://schemas.openxmlformats.org/officeDocument/2006/relationships/hyperlink" Target="http://0-search.proquest.com.fama.us.es/docview.lateralsearchlink_1:lateralsearch/sng/pubtitle/The+Journal+of+steroid+biochemistry+and+molecular+biology/$N?site=medline&amp;t:ac=67224322/Record/135F1185D1B56E3B5A9/75&amp;t:cp=maintain/resultcitationblocks" TargetMode="External"/><Relationship Id="rId26" Type="http://schemas.openxmlformats.org/officeDocument/2006/relationships/hyperlink" Target="http://0-search.proquest.com.fama.us.es/docview.issuebrowselink:searchpublicationissue/23479/Journal+of+applied+physiology+$28Bethesda,+Md.+:+1985$29/02005Y11Y01$23November+2005$3b++Vol.+99+$285$29/99/5?site=medline&amp;t:ac=68696750/Record/135F1185D1B56E3B5A9/77&amp;t:cp=maintain/resultcitationblocks" TargetMode="External"/><Relationship Id="rId3" Type="http://schemas.openxmlformats.org/officeDocument/2006/relationships/hyperlink" Target="http://0-search.proquest.com.fama.us.es/docview.lateralsearchlink:lateralsearch/sng/author/Bornman,+M+M/$N?site=medline&amp;t:ac=75755383/Record/135F1185D1B56E3B5A9/68&amp;t:cp=maintain/resultcitationblocks" TargetMode="External"/><Relationship Id="rId21" Type="http://schemas.openxmlformats.org/officeDocument/2006/relationships/hyperlink" Target="http://0-search.proquest.com.fama.us.es/docview.lateralsearchlink:lateralsearch/sng/author/Gerson,+Laura+L/$N?site=medline&amp;t:ac=68696750/Record/135F1185D1B56E3B5A9/77&amp;t:cp=maintain/resultcitationblocks" TargetMode="External"/><Relationship Id="rId7" Type="http://schemas.openxmlformats.org/officeDocument/2006/relationships/hyperlink" Target="http://0-search.proquest.com.fama.us.es/docview.lateralsearchlink_1:lateralsearch/sng/pubtitle/Archives+of+andrology/$N?site=medline&amp;t:ac=75755383/Record/135F1185D1B56E3B5A9/68&amp;t:cp=maintain/resultcitationblocks" TargetMode="External"/><Relationship Id="rId12" Type="http://schemas.openxmlformats.org/officeDocument/2006/relationships/hyperlink" Target="http://0-search.proquest.com.fama.us.es/docview.lateralsearchlink:lateralsearch/sng/author/Ratamess,+Nicholas+A+NA/$N?site=medline&amp;t:ac=67224322/Record/135F1185D1B56E3B5A9/75&amp;t:cp=maintain/resultcitationblocks" TargetMode="External"/><Relationship Id="rId17" Type="http://schemas.openxmlformats.org/officeDocument/2006/relationships/hyperlink" Target="http://0-search.proquest.com.fama.us.es/docview.issuebrowselink:searchpublicationissue/23479/Hormones+and+behavior/02012Y01Y01$23January+2012$3b++Vol.+61+$281$29/61/1?site=medline&amp;t:ac=917568099/Record/135F1185D1B56E3B5A9/72&amp;t:cp=maintain/resultcitationblocks" TargetMode="External"/><Relationship Id="rId25" Type="http://schemas.openxmlformats.org/officeDocument/2006/relationships/hyperlink" Target="http://0-search.proquest.com.fama.us.es/docview.lateralsearchlink_1:lateralsearch/sng/pubtitle/Journal+of+applied+physiology+$28Bethesda,+Md.+:+1985$29/$N?site=medline&amp;t:ac=68696750/Record/135F1185D1B56E3B5A9/77&amp;t:cp=maintain/resultcitationblocks" TargetMode="External"/><Relationship Id="rId2" Type="http://schemas.openxmlformats.org/officeDocument/2006/relationships/hyperlink" Target="http://0-search.proquest.com.fama.us.es/docview.lateralsearchlink:lateralsearch/sng/author/Boustead,+G+G/$N?site=medline&amp;t:ac=75755383/Record/135F1185D1B56E3B5A9/68&amp;t:cp=maintain/resultcitationblocks" TargetMode="External"/><Relationship Id="rId16" Type="http://schemas.openxmlformats.org/officeDocument/2006/relationships/hyperlink" Target="http://0-search.proquest.com.fama.us.es/docview.lateralsearchlink_1:lateralsearch/sng/pubtitle/Hormones+and+behavior/$N?site=medline&amp;t:ac=917568099/Record/135F1185D1B56E3B5A9/72&amp;t:cp=maintain/resultcitationblocks" TargetMode="External"/><Relationship Id="rId20" Type="http://schemas.openxmlformats.org/officeDocument/2006/relationships/hyperlink" Target="http://0-search.proquest.com.fama.us.es/docview.lateralsearchlink:lateralsearch/sng/author/Braun,+Barry+B/$N?site=medline&amp;t:ac=68696750/Record/135F1185D1B56E3B5A9/77&amp;t:cp=maintain/resultcitationblocks" TargetMode="External"/><Relationship Id="rId1" Type="http://schemas.openxmlformats.org/officeDocument/2006/relationships/slideLayout" Target="../slideLayouts/slideLayout2.xml"/><Relationship Id="rId6" Type="http://schemas.openxmlformats.org/officeDocument/2006/relationships/hyperlink" Target="http://0-search.proquest.com.fama.us.es/docview.lateralsearchlink:lateralsearch/sng/author/Luus,+H+G+HG/$N?site=medline&amp;t:ac=75755383/Record/135F1185D1B56E3B5A9/68&amp;t:cp=maintain/resultcitationblocks" TargetMode="External"/><Relationship Id="rId11" Type="http://schemas.openxmlformats.org/officeDocument/2006/relationships/hyperlink" Target="http://0-search.proquest.com.fama.us.es/docview.lateralsearchlink:lateralsearch/sng/author/Vingren,+Jakob+L+JL/$N?site=medline&amp;t:ac=67224322/Record/135F1185D1B56E3B5A9/75&amp;t:cp=maintain/resultcitationblocks" TargetMode="External"/><Relationship Id="rId24" Type="http://schemas.openxmlformats.org/officeDocument/2006/relationships/hyperlink" Target="http://0-search.proquest.com.fama.us.es/docview.lateralsearchlink:lateralsearch/sng/author/Chipkin,+Stuart+R+SR/$N?site=medline&amp;t:ac=68696750/Record/135F1185D1B56E3B5A9/77&amp;t:cp=maintain/resultcitationblocks" TargetMode="External"/><Relationship Id="rId5" Type="http://schemas.openxmlformats.org/officeDocument/2006/relationships/hyperlink" Target="http://0-search.proquest.com.fama.us.es/docview.lateralsearchlink:lateralsearch/sng/author/Oosthuizen,+J+M+JM/$N?site=medline&amp;t:ac=75755383/Record/135F1185D1B56E3B5A9/68&amp;t:cp=maintain/resultcitationblocks" TargetMode="External"/><Relationship Id="rId15" Type="http://schemas.openxmlformats.org/officeDocument/2006/relationships/hyperlink" Target="http://0-search.proquest.com.fama.us.es/docview.lateralsearchlink:lateralsearch/sng/author/Stanton,+Steven+J+SJ/$N?site=medline&amp;t:ac=917568099/Record/135F1185D1B56E3B5A9/72&amp;t:cp=maintain/resultcitationblocks" TargetMode="External"/><Relationship Id="rId23" Type="http://schemas.openxmlformats.org/officeDocument/2006/relationships/hyperlink" Target="http://0-search.proquest.com.fama.us.es/docview.lateralsearchlink:lateralsearch/sng/author/Grow,+Daniel+D/$N?site=medline&amp;t:ac=68696750/Record/135F1185D1B56E3B5A9/77&amp;t:cp=maintain/resultcitationblocks" TargetMode="External"/><Relationship Id="rId10" Type="http://schemas.openxmlformats.org/officeDocument/2006/relationships/hyperlink" Target="http://0-search.proquest.com.fama.us.es/docview.lateralsearchlink:lateralsearch/sng/author/Kraemer,+William+J+WJ/$N?site=medline&amp;t:ac=67224322/Record/135F1185D1B56E3B5A9/75&amp;t:cp=maintain/resultcitationblocks" TargetMode="External"/><Relationship Id="rId19" Type="http://schemas.openxmlformats.org/officeDocument/2006/relationships/hyperlink" Target="http://0-search.proquest.com.fama.us.es/docview.issuebrowselink:searchpublicationissue/23479/The+Journal+of+steroid+biochemistry+and+molecular+biology/02009Y04Y01$23April+2009$3b++Vol.+114+$283-5$29/114/3-5?site=medline&amp;t:ac=67224322/Record/135F1185D1B56E3B5A9/75&amp;t:cp=maintain/resultcitationblocks" TargetMode="External"/><Relationship Id="rId4" Type="http://schemas.openxmlformats.org/officeDocument/2006/relationships/hyperlink" Target="http://0-search.proquest.com.fama.us.es/docview.lateralsearchlink:lateralsearch/sng/author/Reif,+S+S/$N?site=medline&amp;t:ac=75755383/Record/135F1185D1B56E3B5A9/68&amp;t:cp=maintain/resultcitationblocks" TargetMode="External"/><Relationship Id="rId9" Type="http://schemas.openxmlformats.org/officeDocument/2006/relationships/hyperlink" Target="http://0-search.proquest.com.fama.us.es/docview.lateralsearchlink:lateralsearch/sng/author/Spiering,+Barry+A+BA/$N?site=medline&amp;t:ac=67224322/Record/135F1185D1B56E3B5A9/75&amp;t:cp=maintain/resultcitationblocks" TargetMode="External"/><Relationship Id="rId14" Type="http://schemas.openxmlformats.org/officeDocument/2006/relationships/hyperlink" Target="http://0-search.proquest.com.fama.us.es/docview.lateralsearchlink:lateralsearch/sng/author/Wood,+Ruth+I+RI/$N?site=medline&amp;t:ac=917568099/Record/135F1185D1B56E3B5A9/72&amp;t:cp=maintain/resultcitationblocks" TargetMode="External"/><Relationship Id="rId22" Type="http://schemas.openxmlformats.org/officeDocument/2006/relationships/hyperlink" Target="http://0-search.proquest.com.fama.us.es/docview.lateralsearchlink:lateralsearch/sng/author/Hagobian,+Todd+T/$N?site=medline&amp;t:ac=68696750/Record/135F1185D1B56E3B5A9/77&amp;t:cp=maintain/resultcitationblocks" TargetMode="External"/></Relationships>
</file>

<file path=ppt/slides/_rels/slide28.xml.rels><?xml version="1.0" encoding="UTF-8" standalone="yes"?>
<Relationships xmlns="http://schemas.openxmlformats.org/package/2006/relationships"><Relationship Id="rId13" Type="http://schemas.openxmlformats.org/officeDocument/2006/relationships/hyperlink" Target="http://0-search.proquest.com.fama.us.es/docview.lateralsearchlink:lateralsearch/sng/author/Coutts,+Rosanne+A+RA/$N?site=medline&amp;t:ac=70567239/Record/135F1185D1B56E3B5A9/85&amp;t:cp=maintain/resultcitationblocks" TargetMode="External"/><Relationship Id="rId18" Type="http://schemas.openxmlformats.org/officeDocument/2006/relationships/hyperlink" Target="http://0-search.proquest.com.fama.us.es/docview.lateralsearchlink:lateralsearch/sng/author/Woodhouse,+Linda+L/$N?site=medline&amp;t:ac=73180409/Record/135F1185D1B56E3B5A9/94&amp;t:cp=maintain/resultcitationblocks" TargetMode="External"/><Relationship Id="rId26" Type="http://schemas.openxmlformats.org/officeDocument/2006/relationships/hyperlink" Target="http://0-search.proquest.com.fama.us.es/docview.lateralsearchlink:lateralsearch/sng/author/Storer,+Thomas+W+TW/$N?site=medline&amp;t:ac=734003594/Record/135F1185D1B56E3B5A9/111&amp;t:cp=maintain/resultcitationblocks" TargetMode="External"/><Relationship Id="rId39" Type="http://schemas.openxmlformats.org/officeDocument/2006/relationships/hyperlink" Target="http://0-search.proquest.com.fama.us.es/docview.lateralsearchlink:lateralsearch/sng/author/Binder,+Ellen+F+EF/$N?site=medline&amp;t:ac=67324005/Record/135F1185D1B56E3B5A9/138&amp;t:cp=maintain/resultcitationblocks" TargetMode="External"/><Relationship Id="rId21" Type="http://schemas.openxmlformats.org/officeDocument/2006/relationships/hyperlink" Target="http://0-search.proquest.com.fama.us.es/docview.lateralsearchlink_1:lateralsearch/sng/pubtitle/The+Journal+of+clinical+endocrinology+and+metabolism/$N?site=medline&amp;t:ac=73180409/Record/135F1185D1B56E3B5A9/94&amp;t:cp=maintain/resultcitationblocks" TargetMode="External"/><Relationship Id="rId34" Type="http://schemas.openxmlformats.org/officeDocument/2006/relationships/hyperlink" Target="http://0-search.proquest.com.fama.us.es/docview.lateralsearchlink:lateralsearch/sng/author/Clevenger,+B+B/$N?site=medline&amp;t:ac=78083528/Record/135F1185D1B56E3B5A9/133&amp;t:cp=maintain/resultcitationblocks" TargetMode="External"/><Relationship Id="rId42" Type="http://schemas.openxmlformats.org/officeDocument/2006/relationships/hyperlink" Target="http://0-search.proquest.com.fama.us.es/docview.lateralsearchlink_1:lateralsearch/sng/pubtitle/The+Journal+of+clinical+endocrinology+and+metabolism/$N?site=medline&amp;t:ac=67324005/Record/135F1185D1B56E3B5A9/138&amp;t:cp=maintain/resultcitationblocks" TargetMode="External"/><Relationship Id="rId47" Type="http://schemas.openxmlformats.org/officeDocument/2006/relationships/hyperlink" Target="http://0-search.proquest.com.fama.us.es/docview.lateralsearchlink:lateralsearch/sng/author/Zapart-Bukowska,+J+J/$N?site=medline&amp;t:ac=67416722/Record/135F1185D1B56E3B5A9/181&amp;t:cp=maintain/resultcitationblocks" TargetMode="External"/><Relationship Id="rId50" Type="http://schemas.openxmlformats.org/officeDocument/2006/relationships/hyperlink" Target="http://0-search.proquest.com.fama.us.es/docview.issuebrowselink:searchpublicationissue/23479/International+journal+of+sports+medicine/02009Y07Y01$23July+2009$3b++Vol.+30+$287$29/30/7?site=medline&amp;t:ac=67416722/Record/135F1185D1B56E3B5A9/181&amp;t:cp=maintain/resultcitationblocks" TargetMode="External"/><Relationship Id="rId55" Type="http://schemas.openxmlformats.org/officeDocument/2006/relationships/hyperlink" Target="http://0-search.proquest.com.fama.us.es/docview.lateralsearchlink_1:lateralsearch/sng/pubtitle/Journal+of+applied+physiology+$28Bethesda,+Md.+:+1985$29/$N?site=medline&amp;t:ac=70026184/Record/135F1185D1B56E3B5A9/200&amp;t:cp=maintain/resultcitationblocks" TargetMode="External"/><Relationship Id="rId63" Type="http://schemas.openxmlformats.org/officeDocument/2006/relationships/hyperlink" Target="http://0-search.proquest.com.fama.us.es/docview.lateralsearchlink:lateralsearch/sng/author/Sharp,+R+L+RL/$N?site=medline&amp;t:ac=69369186/Record/135F1185D1B56E3B5A9/234&amp;t:cp=maintain/resultcitationblocks" TargetMode="External"/><Relationship Id="rId68" Type="http://schemas.openxmlformats.org/officeDocument/2006/relationships/hyperlink" Target="http://0-search.proquest.com.fama.us.es/docview.lateralsearchlink:lateralsearch/sng/author/Zachwieja,+J+J+JJ/$N?site=medline&amp;t:ac=69569730/Record/135F1185D1B56E3B5A9/237&amp;t:cp=maintain/resultcitationblocks" TargetMode="External"/><Relationship Id="rId7" Type="http://schemas.openxmlformats.org/officeDocument/2006/relationships/hyperlink" Target="http://0-search.proquest.com.fama.us.es/docview.lateralsearchlink_1:lateralsearch/sng/pubtitle/Nihon+eiseigaku+zasshi.+Japanese+journal+of+hygiene/$N?site=medline&amp;t:ac=72090112/Record/135F1185D1B56E3B5A9/78&amp;t:cp=maintain/resultcitationblocks" TargetMode="External"/><Relationship Id="rId71" Type="http://schemas.openxmlformats.org/officeDocument/2006/relationships/hyperlink" Target="http://0-search.proquest.com.fama.us.es/docview.lateralsearchlink:lateralsearch/sng/author/Rood,+J+C+JC/$N?site=medline&amp;t:ac=69569730/Record/135F1185D1B56E3B5A9/237&amp;t:cp=maintain/resultcitationblocks" TargetMode="External"/><Relationship Id="rId2" Type="http://schemas.openxmlformats.org/officeDocument/2006/relationships/hyperlink" Target="http://0-search.proquest.com.fama.us.es/docview.lateralsearchlink:lateralsearch/sng/author/Sakamoto,+K+K/$N?site=medline&amp;t:ac=72090112/Record/135F1185D1B56E3B5A9/78&amp;t:cp=maintain/resultcitationblocks" TargetMode="External"/><Relationship Id="rId16" Type="http://schemas.openxmlformats.org/officeDocument/2006/relationships/hyperlink" Target="http://0-search.proquest.com.fama.us.es/docview.lateralsearchlink:lateralsearch/sng/author/Storer,+Thomas+W+TW/$N?site=medline&amp;t:ac=73180409/Record/135F1185D1B56E3B5A9/94&amp;t:cp=maintain/resultcitationblocks" TargetMode="External"/><Relationship Id="rId29" Type="http://schemas.openxmlformats.org/officeDocument/2006/relationships/hyperlink" Target="http://0-search.proquest.com.fama.us.es/docview.issuebrowselink:searchpublicationissue/23479/The+New+England+journal+of+medicine/02010Y07Y08$23July+8,+2010$3b++Vol.+363+$282$29/363/2?site=medline&amp;t:ac=734003594/Record/135F1185D1B56E3B5A9/111&amp;t:cp=maintain/resultcitationblocks" TargetMode="External"/><Relationship Id="rId11" Type="http://schemas.openxmlformats.org/officeDocument/2006/relationships/hyperlink" Target="http://0-search.proquest.com.fama.us.es/docview.lateralsearchlink:lateralsearch/sng/author/Deakin,+Glen+B+GB/$N?site=medline&amp;t:ac=70567239/Record/135F1185D1B56E3B5A9/85&amp;t:cp=maintain/resultcitationblocks" TargetMode="External"/><Relationship Id="rId24" Type="http://schemas.openxmlformats.org/officeDocument/2006/relationships/hyperlink" Target="http://0-search.proquest.com.fama.us.es/docview.lateralsearchlink:lateralsearch/sng/author/Coviello,+Andrea+D+AD/$N?site=medline&amp;t:ac=734003594/Record/135F1185D1B56E3B5A9/111&amp;t:cp=maintain/resultcitationblocks" TargetMode="External"/><Relationship Id="rId32" Type="http://schemas.openxmlformats.org/officeDocument/2006/relationships/hyperlink" Target="http://0-search.proquest.com.fama.us.es/docview.lateralsearchlink:lateralsearch/sng/author/Berman,+N+N/$N?site=medline&amp;t:ac=78083528/Record/135F1185D1B56E3B5A9/133&amp;t:cp=maintain/resultcitationblocks" TargetMode="External"/><Relationship Id="rId37" Type="http://schemas.openxmlformats.org/officeDocument/2006/relationships/hyperlink" Target="http://0-search.proquest.com.fama.us.es/docview.lateralsearchlink:lateralsearch/sng/author/Sattler,+Fred+R+FR/$N?site=medline&amp;t:ac=67324005/Record/135F1185D1B56E3B5A9/138&amp;t:cp=maintain/resultcitationblocks" TargetMode="External"/><Relationship Id="rId40" Type="http://schemas.openxmlformats.org/officeDocument/2006/relationships/hyperlink" Target="http://0-search.proquest.com.fama.us.es/docview.lateralsearchlink:lateralsearch/sng/author/Schroeder,+E+Todd+ET/$N?site=medline&amp;t:ac=67324005/Record/135F1185D1B56E3B5A9/138&amp;t:cp=maintain/resultcitationblocks" TargetMode="External"/><Relationship Id="rId45" Type="http://schemas.openxmlformats.org/officeDocument/2006/relationships/hyperlink" Target="http://0-search.proquest.com.fama.us.es/docview.lateralsearchlink:lateralsearch/sng/author/Majerczak,+J+J/$N?site=medline&amp;t:ac=67416722/Record/135F1185D1B56E3B5A9/181&amp;t:cp=maintain/resultcitationblocks" TargetMode="External"/><Relationship Id="rId53" Type="http://schemas.openxmlformats.org/officeDocument/2006/relationships/hyperlink" Target="http://0-search.proquest.com.fama.us.es/docview.lateralsearchlink:lateralsearch/sng/author/Twisk,+J+J/$N?site=medline&amp;t:ac=70026184/Record/135F1185D1B56E3B5A9/200&amp;t:cp=maintain/resultcitationblocks" TargetMode="External"/><Relationship Id="rId58" Type="http://schemas.openxmlformats.org/officeDocument/2006/relationships/hyperlink" Target="http://0-search.proquest.com.fama.us.es/docview.lateralsearchlink:lateralsearch/sng/author/Giorgi,+A+A/$N?site=medline&amp;t:ac=71218080/Record/135F1185D1B56E3B5A9/225&amp;t:cp=maintain/resultcitationblocks" TargetMode="External"/><Relationship Id="rId66" Type="http://schemas.openxmlformats.org/officeDocument/2006/relationships/hyperlink" Target="http://0-search.proquest.com.fama.us.es/docview.lateralsearchlink_1:lateralsearch/sng/pubtitle/Journal+of+applied+physiology+$28Bethesda,+Md.+:+1985$29/$N?site=medline&amp;t:ac=69369186/Record/135F1185D1B56E3B5A9/234&amp;t:cp=maintain/resultcitationblocks" TargetMode="External"/><Relationship Id="rId74" Type="http://schemas.openxmlformats.org/officeDocument/2006/relationships/hyperlink" Target="http://0-search.proquest.com.fama.us.es/docview.issuebrowselink:searchpublicationissue/23479/The+Journal+of+clinical+endocrinology+and+metabolism/01999Y01Y01$23January+1999$3b++Vol.+84+$281$29/84/1?site=medline&amp;t:ac=69569730/Record/135F1185D1B56E3B5A9/237&amp;t:cp=maintain/resultcitationblocks" TargetMode="External"/><Relationship Id="rId5" Type="http://schemas.openxmlformats.org/officeDocument/2006/relationships/hyperlink" Target="http://0-search.proquest.com.fama.us.es/docview.lateralsearchlink:lateralsearch/sng/author/Masui,+H+H/$N?site=medline&amp;t:ac=72090112/Record/135F1185D1B56E3B5A9/78&amp;t:cp=maintain/resultcitationblocks" TargetMode="External"/><Relationship Id="rId15" Type="http://schemas.openxmlformats.org/officeDocument/2006/relationships/hyperlink" Target="http://0-search.proquest.com.fama.us.es/docview.issuebrowselink:searchpublicationissue/23479/Journal+of+strength+and+conditioning+research+$2f+National+Strength+$26+Conditioning+Association/02007Y05Y01$23May+2007$3b++Vol.+21+$282$29/21/2?site=medline&amp;t:ac=70567239/Record/135F1185D1B56E3B5A9/85&amp;t:cp=maintain/resultcitationblocks" TargetMode="External"/><Relationship Id="rId23" Type="http://schemas.openxmlformats.org/officeDocument/2006/relationships/hyperlink" Target="http://0-search.proquest.com.fama.us.es/docview.lateralsearchlink:lateralsearch/sng/author/Basaria,+Shehzad+S/$N?site=medline&amp;t:ac=734003594/Record/135F1185D1B56E3B5A9/111&amp;t:cp=maintain/resultcitationblocks" TargetMode="External"/><Relationship Id="rId28" Type="http://schemas.openxmlformats.org/officeDocument/2006/relationships/hyperlink" Target="http://0-search.proquest.com.fama.us.es/docview.lateralsearchlink_1:lateralsearch/sng/pubtitle/The+New+England+journal+of+medicine/$N?site=medline&amp;t:ac=734003594/Record/135F1185D1B56E3B5A9/111&amp;t:cp=maintain/resultcitationblocks" TargetMode="External"/><Relationship Id="rId36" Type="http://schemas.openxmlformats.org/officeDocument/2006/relationships/hyperlink" Target="http://0-search.proquest.com.fama.us.es/docview.issuebrowselink:searchpublicationissue/23479/The+New+England+journal+of+medicine/01996Y07Y04$23July+4,+1996$3b++Vol.+335+$281$29/335/1?site=medline&amp;t:ac=78083528/Record/135F1185D1B56E3B5A9/133&amp;t:cp=maintain/resultcitationblocks" TargetMode="External"/><Relationship Id="rId49" Type="http://schemas.openxmlformats.org/officeDocument/2006/relationships/hyperlink" Target="http://0-search.proquest.com.fama.us.es/docview.lateralsearchlink_1:lateralsearch/sng/pubtitle/International+journal+of+sports+medicine/$N?site=medline&amp;t:ac=67416722/Record/135F1185D1B56E3B5A9/181&amp;t:cp=maintain/resultcitationblocks" TargetMode="External"/><Relationship Id="rId57" Type="http://schemas.openxmlformats.org/officeDocument/2006/relationships/hyperlink" Target="http://0-search.proquest.com.fama.us.es/docview.lateralsearchlink:lateralsearch/sng/author/Blazevich,+A+J+AJ/$N?site=medline&amp;t:ac=71218080/Record/135F1185D1B56E3B5A9/225&amp;t:cp=maintain/resultcitationblocks" TargetMode="External"/><Relationship Id="rId61" Type="http://schemas.openxmlformats.org/officeDocument/2006/relationships/hyperlink" Target="http://0-search.proquest.com.fama.us.es/docview.lateralsearchlink:lateralsearch/sng/author/Brown,+G+A+GA/$N?site=medline&amp;t:ac=69369186/Record/135F1185D1B56E3B5A9/234&amp;t:cp=maintain/resultcitationblocks" TargetMode="External"/><Relationship Id="rId10" Type="http://schemas.openxmlformats.org/officeDocument/2006/relationships/hyperlink" Target="http://0-search.proquest.com.fama.us.es/docview.lateralsearchlink:lateralsearch/sng/author/Weatherby,+Robert+P+RP/$N?site=medline&amp;t:ac=70567239/Record/135F1185D1B56E3B5A9/85&amp;t:cp=maintain/resultcitationblocks" TargetMode="External"/><Relationship Id="rId19" Type="http://schemas.openxmlformats.org/officeDocument/2006/relationships/hyperlink" Target="http://0-search.proquest.com.fama.us.es/docview.lateralsearchlink:lateralsearch/sng/author/Lee,+Martin+L+ML/$N?site=medline&amp;t:ac=73180409/Record/135F1185D1B56E3B5A9/94&amp;t:cp=maintain/resultcitationblocks" TargetMode="External"/><Relationship Id="rId31" Type="http://schemas.openxmlformats.org/officeDocument/2006/relationships/hyperlink" Target="http://0-search.proquest.com.fama.us.es/docview.lateralsearchlink:lateralsearch/sng/author/Storer,+T+W+TW/$N?site=medline&amp;t:ac=78083528/Record/135F1185D1B56E3B5A9/133&amp;t:cp=maintain/resultcitationblocks" TargetMode="External"/><Relationship Id="rId44" Type="http://schemas.openxmlformats.org/officeDocument/2006/relationships/hyperlink" Target="http://0-search.proquest.com.fama.us.es/docview.lateralsearchlink:lateralsearch/sng/author/Grandys,+M+M/$N?site=medline&amp;t:ac=67416722/Record/135F1185D1B56E3B5A9/181&amp;t:cp=maintain/resultcitationblocks" TargetMode="External"/><Relationship Id="rId52" Type="http://schemas.openxmlformats.org/officeDocument/2006/relationships/hyperlink" Target="http://0-search.proquest.com.fama.us.es/docview.lateralsearchlink:lateralsearch/sng/author/Bangsbo,+J+J/$N?site=medline&amp;t:ac=70026184/Record/135F1185D1B56E3B5A9/200&amp;t:cp=maintain/resultcitationblocks" TargetMode="External"/><Relationship Id="rId60" Type="http://schemas.openxmlformats.org/officeDocument/2006/relationships/hyperlink" Target="http://0-search.proquest.com.fama.us.es/docview.issuebrowselink:searchpublicationissue/23479/Medicine+and+science+in+sports+and+exercise/02001Y10Y01$23October+2001$3b++Vol.+33+$2810$29/33/10?site=medline&amp;t:ac=71218080/Record/135F1185D1B56E3B5A9/225&amp;t:cp=maintain/resultcitationblocks" TargetMode="External"/><Relationship Id="rId65" Type="http://schemas.openxmlformats.org/officeDocument/2006/relationships/hyperlink" Target="http://0-search.proquest.com.fama.us.es/docview.lateralsearchlink:lateralsearch/sng/author/Parsons,+K+A+KA/$N?site=medline&amp;t:ac=69369186/Record/135F1185D1B56E3B5A9/234&amp;t:cp=maintain/resultcitationblocks" TargetMode="External"/><Relationship Id="rId73" Type="http://schemas.openxmlformats.org/officeDocument/2006/relationships/hyperlink" Target="http://0-search.proquest.com.fama.us.es/docview.lateralsearchlink_1:lateralsearch/sng/pubtitle/The+Journal+of+clinical+endocrinology+and+metabolism/$N?site=medline&amp;t:ac=69569730/Record/135F1185D1B56E3B5A9/237&amp;t:cp=maintain/resultcitationblocks" TargetMode="External"/><Relationship Id="rId4" Type="http://schemas.openxmlformats.org/officeDocument/2006/relationships/hyperlink" Target="http://0-search.proquest.com.fama.us.es/docview.lateralsearchlink:lateralsearch/sng/author/Yoshimoto,+S+S/$N?site=medline&amp;t:ac=72090112/Record/135F1185D1B56E3B5A9/78&amp;t:cp=maintain/resultcitationblocks" TargetMode="External"/><Relationship Id="rId9" Type="http://schemas.openxmlformats.org/officeDocument/2006/relationships/hyperlink" Target="http://0-search.proquest.com.fama.us.es/docview.lateralsearchlink:lateralsearch/sng/author/Rogerson,+Shane+S/$N?site=medline&amp;t:ac=70567239/Record/135F1185D1B56E3B5A9/85&amp;t:cp=maintain/resultcitationblocks" TargetMode="External"/><Relationship Id="rId14" Type="http://schemas.openxmlformats.org/officeDocument/2006/relationships/hyperlink" Target="http://0-search.proquest.com.fama.us.es/docview.lateralsearchlink_1:lateralsearch/sng/pubtitle/Journal+of+strength+and+conditioning+research+$2f+National+Strength+$26+Conditioning+Association/$N?site=medline&amp;t:ac=70567239/Record/135F1185D1B56E3B5A9/85&amp;t:cp=maintain/resultcitationblocks" TargetMode="External"/><Relationship Id="rId22" Type="http://schemas.openxmlformats.org/officeDocument/2006/relationships/hyperlink" Target="http://0-search.proquest.com.fama.us.es/docview.issuebrowselink:searchpublicationissue/23479/The+Journal+of+clinical+endocrinology+and+metabolism/02003Y04Y01$23April+2003$3b++Vol.+88+$284$29/88/4?site=medline&amp;t:ac=73180409/Record/135F1185D1B56E3B5A9/94&amp;t:cp=maintain/resultcitationblocks" TargetMode="External"/><Relationship Id="rId27" Type="http://schemas.openxmlformats.org/officeDocument/2006/relationships/hyperlink" Target="http://0-search.proquest.com.fama.us.es/docview.lateralsearchlink:lateralsearch/sng/author/Farwell,+Wildon+R+WR/$N?site=medline&amp;t:ac=734003594/Record/135F1185D1B56E3B5A9/111&amp;t:cp=maintain/resultcitationblocks" TargetMode="External"/><Relationship Id="rId30" Type="http://schemas.openxmlformats.org/officeDocument/2006/relationships/hyperlink" Target="http://0-search.proquest.com.fama.us.es/docview.lateralsearchlink:lateralsearch/sng/author/Bhasin,+S+S/$N?site=medline&amp;t:ac=78083528/Record/135F1185D1B56E3B5A9/133&amp;t:cp=maintain/resultcitationblocks" TargetMode="External"/><Relationship Id="rId35" Type="http://schemas.openxmlformats.org/officeDocument/2006/relationships/hyperlink" Target="http://0-search.proquest.com.fama.us.es/docview.lateralsearchlink_1:lateralsearch/sng/pubtitle/The+New+England+journal+of+medicine/$N?site=medline&amp;t:ac=78083528/Record/135F1185D1B56E3B5A9/133&amp;t:cp=maintain/resultcitationblocks" TargetMode="External"/><Relationship Id="rId43" Type="http://schemas.openxmlformats.org/officeDocument/2006/relationships/hyperlink" Target="http://0-search.proquest.com.fama.us.es/docview.issuebrowselink:searchpublicationissue/23479/The+Journal+of+clinical+endocrinology+and+metabolism/02009Y06Y01$23June+2009$3b++Vol.+94+$286$29/94/6?site=medline&amp;t:ac=67324005/Record/135F1185D1B56E3B5A9/138&amp;t:cp=maintain/resultcitationblocks" TargetMode="External"/><Relationship Id="rId48" Type="http://schemas.openxmlformats.org/officeDocument/2006/relationships/hyperlink" Target="http://0-search.proquest.com.fama.us.es/docview.lateralsearchlink:lateralsearch/sng/author/Kulpa,+J+J/$N?site=medline&amp;t:ac=67416722/Record/135F1185D1B56E3B5A9/181&amp;t:cp=maintain/resultcitationblocks" TargetMode="External"/><Relationship Id="rId56" Type="http://schemas.openxmlformats.org/officeDocument/2006/relationships/hyperlink" Target="http://0-search.proquest.com.fama.us.es/docview.issuebrowselink:searchpublicationissue/23479/Journal+of+applied+physiology+$28Bethesda,+Md.+:+1985$29/01999Y09Y01$23September+1999$3b++Vol.+87+$283$29/87/3?site=medline&amp;t:ac=70026184/Record/135F1185D1B56E3B5A9/200&amp;t:cp=maintain/resultcitationblocks" TargetMode="External"/><Relationship Id="rId64" Type="http://schemas.openxmlformats.org/officeDocument/2006/relationships/hyperlink" Target="http://0-search.proquest.com.fama.us.es/docview.lateralsearchlink:lateralsearch/sng/author/Reifenrath,+T+A+TA/$N?site=medline&amp;t:ac=69369186/Record/135F1185D1B56E3B5A9/234&amp;t:cp=maintain/resultcitationblocks" TargetMode="External"/><Relationship Id="rId69" Type="http://schemas.openxmlformats.org/officeDocument/2006/relationships/hyperlink" Target="http://0-search.proquest.com.fama.us.es/docview.lateralsearchlink:lateralsearch/sng/author/Smith,+S+R+SR/$N?site=medline&amp;t:ac=69569730/Record/135F1185D1B56E3B5A9/237&amp;t:cp=maintain/resultcitationblocks" TargetMode="External"/><Relationship Id="rId8" Type="http://schemas.openxmlformats.org/officeDocument/2006/relationships/hyperlink" Target="http://0-search.proquest.com.fama.us.es/docview.issuebrowselink:searchpublicationissue/23479/Nihon+eiseigaku+zasshi.+Japanese+journal+of+hygiene/01991Y06Y01$23June+1991$3b++Vol.+46+$282$29/46/2?site=medline&amp;t:ac=72090112/Record/135F1185D1B56E3B5A9/78&amp;t:cp=maintain/resultcitationblocks" TargetMode="External"/><Relationship Id="rId51" Type="http://schemas.openxmlformats.org/officeDocument/2006/relationships/hyperlink" Target="http://0-search.proquest.com.fama.us.es/docview.lateralsearchlink:lateralsearch/sng/author/Hansen,+L+L/$N?site=medline&amp;t:ac=70026184/Record/135F1185D1B56E3B5A9/200&amp;t:cp=maintain/resultcitationblocks" TargetMode="External"/><Relationship Id="rId72" Type="http://schemas.openxmlformats.org/officeDocument/2006/relationships/hyperlink" Target="http://0-search.proquest.com.fama.us.es/docview.lateralsearchlink:lateralsearch/sng/author/Windhauser,+M+M+MM/$N?site=medline&amp;t:ac=69569730/Record/135F1185D1B56E3B5A9/237&amp;t:cp=maintain/resultcitationblocks" TargetMode="External"/><Relationship Id="rId3" Type="http://schemas.openxmlformats.org/officeDocument/2006/relationships/hyperlink" Target="http://0-search.proquest.com.fama.us.es/docview.lateralsearchlink:lateralsearch/sng/author/Wakabayashi,+I+I/$N?site=medline&amp;t:ac=72090112/Record/135F1185D1B56E3B5A9/78&amp;t:cp=maintain/resultcitationblocks" TargetMode="External"/><Relationship Id="rId12" Type="http://schemas.openxmlformats.org/officeDocument/2006/relationships/hyperlink" Target="http://0-search.proquest.com.fama.us.es/docview.lateralsearchlink:lateralsearch/sng/author/Meir,+Rudi+A+RA/$N?site=medline&amp;t:ac=70567239/Record/135F1185D1B56E3B5A9/85&amp;t:cp=maintain/resultcitationblocks" TargetMode="External"/><Relationship Id="rId17" Type="http://schemas.openxmlformats.org/officeDocument/2006/relationships/hyperlink" Target="http://0-search.proquest.com.fama.us.es/docview.lateralsearchlink:lateralsearch/sng/author/Magliano,+Lynne+L/$N?site=medline&amp;t:ac=73180409/Record/135F1185D1B56E3B5A9/94&amp;t:cp=maintain/resultcitationblocks" TargetMode="External"/><Relationship Id="rId25" Type="http://schemas.openxmlformats.org/officeDocument/2006/relationships/hyperlink" Target="http://0-search.proquest.com.fama.us.es/docview.lateralsearchlink:lateralsearch/sng/author/Travison,+Thomas+G+TG/$N?site=medline&amp;t:ac=734003594/Record/135F1185D1B56E3B5A9/111&amp;t:cp=maintain/resultcitationblocks" TargetMode="External"/><Relationship Id="rId33" Type="http://schemas.openxmlformats.org/officeDocument/2006/relationships/hyperlink" Target="http://0-search.proquest.com.fama.us.es/docview.lateralsearchlink:lateralsearch/sng/author/Callegari,+C+C/$N?site=medline&amp;t:ac=78083528/Record/135F1185D1B56E3B5A9/133&amp;t:cp=maintain/resultcitationblocks" TargetMode="External"/><Relationship Id="rId38" Type="http://schemas.openxmlformats.org/officeDocument/2006/relationships/hyperlink" Target="http://0-search.proquest.com.fama.us.es/docview.lateralsearchlink:lateralsearch/sng/author/Castaneda-Sceppa,+Carmen+C/$N?site=medline&amp;t:ac=67324005/Record/135F1185D1B56E3B5A9/138&amp;t:cp=maintain/resultcitationblocks" TargetMode="External"/><Relationship Id="rId46" Type="http://schemas.openxmlformats.org/officeDocument/2006/relationships/hyperlink" Target="http://0-search.proquest.com.fama.us.es/docview.lateralsearchlink:lateralsearch/sng/author/Duda,+K+K/$N?site=medline&amp;t:ac=67416722/Record/135F1185D1B56E3B5A9/181&amp;t:cp=maintain/resultcitationblocks" TargetMode="External"/><Relationship Id="rId59" Type="http://schemas.openxmlformats.org/officeDocument/2006/relationships/hyperlink" Target="http://0-search.proquest.com.fama.us.es/docview.lateralsearchlink_1:lateralsearch/sng/pubtitle/Medicine+and+science+in+sports+and+exercise/$N?site=medline&amp;t:ac=71218080/Record/135F1185D1B56E3B5A9/225&amp;t:cp=maintain/resultcitationblocks" TargetMode="External"/><Relationship Id="rId67" Type="http://schemas.openxmlformats.org/officeDocument/2006/relationships/hyperlink" Target="http://0-search.proquest.com.fama.us.es/docview.issuebrowselink:searchpublicationissue/23479/Journal+of+applied+physiology+$28Bethesda,+Md.+:+1985$29/01999Y12Y01$23December+1999$3b++Vol.+87+$286$29/87/6?site=medline&amp;t:ac=69369186/Record/135F1185D1B56E3B5A9/234&amp;t:cp=maintain/resultcitationblocks" TargetMode="External"/><Relationship Id="rId20" Type="http://schemas.openxmlformats.org/officeDocument/2006/relationships/hyperlink" Target="http://0-search.proquest.com.fama.us.es/docview.lateralsearchlink:lateralsearch/sng/author/Dzekov,+Connie+C/$N?site=medline&amp;t:ac=73180409/Record/135F1185D1B56E3B5A9/94&amp;t:cp=maintain/resultcitationblocks" TargetMode="External"/><Relationship Id="rId41" Type="http://schemas.openxmlformats.org/officeDocument/2006/relationships/hyperlink" Target="http://0-search.proquest.com.fama.us.es/docview.lateralsearchlink:lateralsearch/sng/author/Wang,+Ying+Y/$N?site=medline&amp;t:ac=67324005/Record/135F1185D1B56E3B5A9/138&amp;t:cp=maintain/resultcitationblocks" TargetMode="External"/><Relationship Id="rId54" Type="http://schemas.openxmlformats.org/officeDocument/2006/relationships/hyperlink" Target="http://0-search.proquest.com.fama.us.es/docview.lateralsearchlink:lateralsearch/sng/author/Klausen,+K+K/$N?site=medline&amp;t:ac=70026184/Record/135F1185D1B56E3B5A9/200&amp;t:cp=maintain/resultcitationblocks" TargetMode="External"/><Relationship Id="rId62" Type="http://schemas.openxmlformats.org/officeDocument/2006/relationships/hyperlink" Target="http://0-search.proquest.com.fama.us.es/docview.lateralsearchlink:lateralsearch/sng/author/Vukovich,+M+D+MD/$N?site=medline&amp;t:ac=69369186/Record/135F1185D1B56E3B5A9/234&amp;t:cp=maintain/resultcitationblocks" TargetMode="External"/><Relationship Id="rId70" Type="http://schemas.openxmlformats.org/officeDocument/2006/relationships/hyperlink" Target="http://0-search.proquest.com.fama.us.es/docview.lateralsearchlink:lateralsearch/sng/author/Lovejoy,+J+C+JC/$N?site=medline&amp;t:ac=69569730/Record/135F1185D1B56E3B5A9/237&amp;t:cp=maintain/resultcitationblocks" TargetMode="External"/><Relationship Id="rId1" Type="http://schemas.openxmlformats.org/officeDocument/2006/relationships/slideLayout" Target="../slideLayouts/slideLayout2.xml"/><Relationship Id="rId6" Type="http://schemas.openxmlformats.org/officeDocument/2006/relationships/hyperlink" Target="http://0-search.proquest.com.fama.us.es/docview.lateralsearchlink:lateralsearch/sng/author/Katsuno,+S+S/$N?site=medline&amp;t:ac=72090112/Record/135F1185D1B56E3B5A9/78&amp;t:cp=maintain/resultcitationblocks" TargetMode="External"/></Relationships>
</file>

<file path=ppt/slides/_rels/slide29.xml.rels><?xml version="1.0" encoding="UTF-8" standalone="yes"?>
<Relationships xmlns="http://schemas.openxmlformats.org/package/2006/relationships"><Relationship Id="rId13" Type="http://schemas.openxmlformats.org/officeDocument/2006/relationships/hyperlink" Target="http://0-search.proquest.com.fama.us.es/docview.lateralsearchlink:lateralsearch/sng/author/Kilic,+Mehmet+M/$N?site=medline&amp;t:ac=68244760/Record/135F1185D1B56E3B5A9/7&amp;t:cp=maintain/resultcitationblocks" TargetMode="External"/><Relationship Id="rId18" Type="http://schemas.openxmlformats.org/officeDocument/2006/relationships/hyperlink" Target="http://0-search.proquest.com.fama.us.es/docview.lateralsearchlink_1:lateralsearch/sng/pubtitle/Neuro+endocrinology+letters/$N?site=medline&amp;t:ac=68244760/Record/135F1185D1B56E3B5A9/7&amp;t:cp=maintain/resultcitationblocks" TargetMode="External"/><Relationship Id="rId26" Type="http://schemas.openxmlformats.org/officeDocument/2006/relationships/hyperlink" Target="http://0-search.proquest.com.fama.us.es/docview.issuebrowselink:searchpublicationissue/23479/The+Journal+of+clinical+endocrinology+and+metabolism/01999Y10Y01$23October+1999$3b++Vol.+84+$2810$29/84/10?site=medline&amp;t:ac=70825416/Record/135FB98ED8A4E21D446/1&amp;t:cp=maintain/resultcitationblocks" TargetMode="External"/><Relationship Id="rId39" Type="http://schemas.openxmlformats.org/officeDocument/2006/relationships/hyperlink" Target="http://0-search.proquest.com.fama.us.es/docview.lateralsearchlink:lateralsearch/sng/author/Hadzovi$x0107,+Almira+A/$N?site=medline&amp;t:ac=67228197/Record/135FB98ED8A4E21D446/12&amp;t:cp=maintain/resultcitationblocks" TargetMode="External"/><Relationship Id="rId21" Type="http://schemas.openxmlformats.org/officeDocument/2006/relationships/hyperlink" Target="http://0-search.proquest.com.fama.us.es/docview.lateralsearchlink:lateralsearch/sng/author/Cuneo,+R+C+RC/$N?site=medline&amp;t:ac=70825416/Record/135FB98ED8A4E21D446/1&amp;t:cp=maintain/resultcitationblocks" TargetMode="External"/><Relationship Id="rId34" Type="http://schemas.openxmlformats.org/officeDocument/2006/relationships/hyperlink" Target="http://0-search.proquest.com.fama.us.es/docview.lateralsearchlink:lateralsearch/sng/author/Stolinski,+M+M/$N?site=medline&amp;t:ac=73173750/Record/135FB98ED8A4E21D446/4&amp;t:cp=maintain/resultcitationblocks" TargetMode="External"/><Relationship Id="rId42" Type="http://schemas.openxmlformats.org/officeDocument/2006/relationships/hyperlink" Target="http://0-search.proquest.com.fama.us.es/docview.lateralsearchlink:lateralsearch/sng/author/Avdagi$x0107,+Nesina+N/$N?site=medline&amp;t:ac=67228197/Record/135FB98ED8A4E21D446/12&amp;t:cp=maintain/resultcitationblocks" TargetMode="External"/><Relationship Id="rId47" Type="http://schemas.openxmlformats.org/officeDocument/2006/relationships/hyperlink" Target="http://0-search.proquest.com.fama.us.es/docview.lateralsearchlink:lateralsearch/sng/author/Gibney,+James+J/$N?site=medline&amp;t:ac=69757358/Record/135FB98ED8A4E21D446/13&amp;t:cp=maintain/resultcitationblocks" TargetMode="External"/><Relationship Id="rId50" Type="http://schemas.openxmlformats.org/officeDocument/2006/relationships/hyperlink" Target="http://0-search.proquest.com.fama.us.es/docview.lateralsearchlink:lateralsearch/sng/author/Erotokritou-Mulligan,+Ioulietta+I/$N?site=medline&amp;t:ac=68242875/Record/135FB98ED8A4E21D446/14&amp;t:cp=maintain/resultcitationblocks" TargetMode="External"/><Relationship Id="rId55" Type="http://schemas.openxmlformats.org/officeDocument/2006/relationships/hyperlink" Target="http://0-search.proquest.com.fama.us.es/docview.lateralsearchlink_1:lateralsearch/sng/pubtitle/Growth+hormone+$26+IGF+research+:+official+journal+of+the+Growth+Hormone+Research+Society+and+the+International+IGF+Research+Society/$N?site=medline&amp;t:ac=68242875/Record/135FB98ED8A4E21D446/14&amp;t:cp=maintain/resultcitationblocks" TargetMode="External"/><Relationship Id="rId63" Type="http://schemas.openxmlformats.org/officeDocument/2006/relationships/hyperlink" Target="http://0-search.proquest.com.fama.us.es/docview.issuebrowselink:searchpublicationissue/23479/Clinical+endocrinology/02010Y04Y01$23April+2010$3b++Vol.+72+$284$29/72/4?site=medline&amp;t:ac=733955172/Record/135FB98ED8A4E21D446/17&amp;t:cp=maintain/resultcitationblocks" TargetMode="External"/><Relationship Id="rId7" Type="http://schemas.openxmlformats.org/officeDocument/2006/relationships/hyperlink" Target="http://0-search.proquest.com.fama.us.es/docview.lateralsearchlink_1:lateralsearch/sng/pubtitle/European+journal+of+endocrinology+$2f+European+Federation+of+Endocrine+Societies/$N?site=medline&amp;t:ac=68198820/Record/135F1185D1B56E3B5A9/25&amp;t:cp=maintain/resultcitationblocks" TargetMode="External"/><Relationship Id="rId2" Type="http://schemas.openxmlformats.org/officeDocument/2006/relationships/hyperlink" Target="http://0-search.proquest.com.fama.us.es/docview.lateralsearchlink:lateralsearch/sng/author/Katznelson,+Laurence+L/$N?site=medline&amp;t:ac=68198820/Record/135F1185D1B56E3B5A9/25&amp;t:cp=maintain/resultcitationblocks" TargetMode="External"/><Relationship Id="rId16" Type="http://schemas.openxmlformats.org/officeDocument/2006/relationships/hyperlink" Target="http://0-search.proquest.com.fama.us.es/docview.lateralsearchlink:lateralsearch/sng/author/G$f6kbel,+Hakki+H/$N?site=medline&amp;t:ac=68244760/Record/135F1185D1B56E3B5A9/7&amp;t:cp=maintain/resultcitationblocks" TargetMode="External"/><Relationship Id="rId20" Type="http://schemas.openxmlformats.org/officeDocument/2006/relationships/hyperlink" Target="http://0-search.proquest.com.fama.us.es/docview.lateralsearchlink:lateralsearch/sng/author/Wallace,+J+D+JD/$N?site=medline&amp;t:ac=70825416/Record/135FB98ED8A4E21D446/1&amp;t:cp=maintain/resultcitationblocks" TargetMode="External"/><Relationship Id="rId29" Type="http://schemas.openxmlformats.org/officeDocument/2006/relationships/hyperlink" Target="http://0-search.proquest.com.fama.us.es/docview.lateralsearchlink:lateralsearch/sng/author/Ezzat,+Shereen+S/$N?site=medline&amp;t:ac=71460821/Record/135FB98ED8A4E21D446/3&amp;t:cp=maintain/resultcitationblocks" TargetMode="External"/><Relationship Id="rId41" Type="http://schemas.openxmlformats.org/officeDocument/2006/relationships/hyperlink" Target="http://0-search.proquest.com.fama.us.es/docview.lateralsearchlink:lateralsearch/sng/author/Kucukali$x0107-Selimovi$x0107,+Elma+E/$N?site=medline&amp;t:ac=67228197/Record/135FB98ED8A4E21D446/12&amp;t:cp=maintain/resultcitationblocks" TargetMode="External"/><Relationship Id="rId54" Type="http://schemas.openxmlformats.org/officeDocument/2006/relationships/hyperlink" Target="http://0-search.proquest.com.fama.us.es/docview.lateralsearchlink:lateralsearch/sng/author/Holt,+Richard+I+G+RI/$N?site=medline&amp;t:ac=68242875/Record/135FB98ED8A4E21D446/14&amp;t:cp=maintain/resultcitationblocks" TargetMode="External"/><Relationship Id="rId62" Type="http://schemas.openxmlformats.org/officeDocument/2006/relationships/hyperlink" Target="http://0-search.proquest.com.fama.us.es/docview.lateralsearchlink_1:lateralsearch/sng/pubtitle/Clinical+endocrinology/$N?site=medline&amp;t:ac=733955172/Record/135FB98ED8A4E21D446/17&amp;t:cp=maintain/resultcitationblocks" TargetMode="External"/><Relationship Id="rId1" Type="http://schemas.openxmlformats.org/officeDocument/2006/relationships/slideLayout" Target="../slideLayouts/slideLayout2.xml"/><Relationship Id="rId6" Type="http://schemas.openxmlformats.org/officeDocument/2006/relationships/hyperlink" Target="http://0-search.proquest.com.fama.us.es/docview.lateralsearchlink:lateralsearch/sng/author/Farrell,+Christina+E+CE/$N?site=medline&amp;t:ac=68198820/Record/135F1185D1B56E3B5A9/25&amp;t:cp=maintain/resultcitationblocks" TargetMode="External"/><Relationship Id="rId11" Type="http://schemas.openxmlformats.org/officeDocument/2006/relationships/hyperlink" Target="http://0-search.proquest.com.fama.us.es/docview.lateralsearchlink_1:lateralsearch/sng/pubtitle/Fiziologiia+cheloveka/$N?site=medline&amp;t:ac=749012558/Record/135F1185D1B56E3B5A9/45&amp;t:cp=maintain/resultcitationblocks" TargetMode="External"/><Relationship Id="rId24" Type="http://schemas.openxmlformats.org/officeDocument/2006/relationships/hyperlink" Target="http://0-search.proquest.com.fama.us.es/docview.lateralsearchlink:lateralsearch/sng/author/Keay,+N+N/$N?site=medline&amp;t:ac=70825416/Record/135FB98ED8A4E21D446/1&amp;t:cp=maintain/resultcitationblocks" TargetMode="External"/><Relationship Id="rId32" Type="http://schemas.openxmlformats.org/officeDocument/2006/relationships/hyperlink" Target="http://0-search.proquest.com.fama.us.es/docview.lateralsearchlink:lateralsearch/sng/author/Gibney,+J+J/$N?site=medline&amp;t:ac=73173750/Record/135FB98ED8A4E21D446/4&amp;t:cp=maintain/resultcitationblocks" TargetMode="External"/><Relationship Id="rId37" Type="http://schemas.openxmlformats.org/officeDocument/2006/relationships/hyperlink" Target="http://0-search.proquest.com.fama.us.es/docview.lateralsearchlink_1:lateralsearch/sng/pubtitle/The+Journal+of+clinical+endocrinology+and+metabolism/$N?site=medline&amp;t:ac=73173750/Record/135FB98ED8A4E21D446/4&amp;t:cp=maintain/resultcitationblocks" TargetMode="External"/><Relationship Id="rId40" Type="http://schemas.openxmlformats.org/officeDocument/2006/relationships/hyperlink" Target="http://0-search.proquest.com.fama.us.es/docview.lateralsearchlink:lateralsearch/sng/author/Nakas-I$x0107indi$x0107,+Emina+E/$N?site=medline&amp;t:ac=67228197/Record/135FB98ED8A4E21D446/12&amp;t:cp=maintain/resultcitationblocks" TargetMode="External"/><Relationship Id="rId45" Type="http://schemas.openxmlformats.org/officeDocument/2006/relationships/hyperlink" Target="http://0-search.proquest.com.fama.us.es/docview.issuebrowselink:searchpublicationissue/23479/Bosnian+journal+of+basic+medical+sciences+$2f+Udru$x017eenje+basi$x010dnih+mediciniskih+znanosti+$3d+Association+of+Basic+Medical+Sciences/02004Y07Y01$23July+2004$3b++Vol.+4+$283$29/4/3?site=medline&amp;t:ac=67228197/Record/135FB98ED8A4E21D446/12&amp;t:cp=maintain/resultcitationblocks" TargetMode="External"/><Relationship Id="rId53" Type="http://schemas.openxmlformats.org/officeDocument/2006/relationships/hyperlink" Target="http://0-search.proquest.com.fama.us.es/docview.lateralsearchlink:lateralsearch/sng/author/S$f6nksen,+Peter+H+PH/$N?site=medline&amp;t:ac=68242875/Record/135FB98ED8A4E21D446/14&amp;t:cp=maintain/resultcitationblocks" TargetMode="External"/><Relationship Id="rId58" Type="http://schemas.openxmlformats.org/officeDocument/2006/relationships/hyperlink" Target="http://0-search.proquest.com.fama.us.es/docview.lateralsearchlink:lateralsearch/sng/author/Eryl+Bassett,+E+E/$N?site=medline&amp;t:ac=733955172/Record/135FB98ED8A4E21D446/17&amp;t:cp=maintain/resultcitationblocks" TargetMode="External"/><Relationship Id="rId5" Type="http://schemas.openxmlformats.org/officeDocument/2006/relationships/hyperlink" Target="http://0-search.proquest.com.fama.us.es/docview.lateralsearchlink:lateralsearch/sng/author/Lee,+Hang+H/$N?site=medline&amp;t:ac=68198820/Record/135F1185D1B56E3B5A9/25&amp;t:cp=maintain/resultcitationblocks" TargetMode="External"/><Relationship Id="rId15" Type="http://schemas.openxmlformats.org/officeDocument/2006/relationships/hyperlink" Target="http://0-search.proquest.com.fama.us.es/docview.lateralsearchlink:lateralsearch/sng/author/Gunay,+Mehmet+M/$N?site=medline&amp;t:ac=68244760/Record/135F1185D1B56E3B5A9/7&amp;t:cp=maintain/resultcitationblocks" TargetMode="External"/><Relationship Id="rId23" Type="http://schemas.openxmlformats.org/officeDocument/2006/relationships/hyperlink" Target="http://0-search.proquest.com.fama.us.es/docview.lateralsearchlink:lateralsearch/sng/author/Orskov,+H+H/$N?site=medline&amp;t:ac=70825416/Record/135FB98ED8A4E21D446/1&amp;t:cp=maintain/resultcitationblocks" TargetMode="External"/><Relationship Id="rId28" Type="http://schemas.openxmlformats.org/officeDocument/2006/relationships/hyperlink" Target="http://0-search.proquest.com.fama.us.es/docview.lateralsearchlink:lateralsearch/sng/author/Esposito,+John+G+JG/$N?site=medline&amp;t:ac=71460821/Record/135FB98ED8A4E21D446/3&amp;t:cp=maintain/resultcitationblocks" TargetMode="External"/><Relationship Id="rId36" Type="http://schemas.openxmlformats.org/officeDocument/2006/relationships/hyperlink" Target="http://0-search.proquest.com.fama.us.es/docview.lateralsearchlink:lateralsearch/sng/author/Pentecost,+C+C/$N?site=medline&amp;t:ac=73173750/Record/135FB98ED8A4E21D446/4&amp;t:cp=maintain/resultcitationblocks" TargetMode="External"/><Relationship Id="rId49" Type="http://schemas.openxmlformats.org/officeDocument/2006/relationships/hyperlink" Target="http://0-search.proquest.com.fama.us.es/docview.issuebrowselink:searchpublicationissue/23479/The+Journal+of+clinical+endocrinology+and+metabolism/02008Y11Y01$23November+2008$3b++Vol.+93+$2811$29/93/11?site=medline&amp;t:ac=69757358/Record/135FB98ED8A4E21D446/13&amp;t:cp=maintain/resultcitationblocks" TargetMode="External"/><Relationship Id="rId57" Type="http://schemas.openxmlformats.org/officeDocument/2006/relationships/hyperlink" Target="http://0-search.proquest.com.fama.us.es/docview.lateralsearchlink:lateralsearch/sng/author/Erotokritou-Mulligan,+Ioulietta+I/$N?site=medline&amp;t:ac=733955172/Record/135FB98ED8A4E21D446/17&amp;t:cp=maintain/resultcitationblocks" TargetMode="External"/><Relationship Id="rId61" Type="http://schemas.openxmlformats.org/officeDocument/2006/relationships/hyperlink" Target="http://0-search.proquest.com.fama.us.es/docview.lateralsearchlink:lateralsearch/sng/author/Milward,+Polly+P/$N?site=medline&amp;t:ac=733955172/Record/135FB98ED8A4E21D446/17&amp;t:cp=maintain/resultcitationblocks" TargetMode="External"/><Relationship Id="rId10" Type="http://schemas.openxmlformats.org/officeDocument/2006/relationships/hyperlink" Target="http://0-search.proquest.com.fama.us.es/docview.lateralsearchlink:lateralsearch/sng/author/Lohnes,+C+A+CA/$N?site=medline&amp;t:ac=749012558/Record/135F1185D1B56E3B5A9/45&amp;t:cp=maintain/resultcitationblocks" TargetMode="External"/><Relationship Id="rId19" Type="http://schemas.openxmlformats.org/officeDocument/2006/relationships/hyperlink" Target="http://0-search.proquest.com.fama.us.es/docview.issuebrowselink:searchpublicationissue/23479/Neuro+endocrinology+letters/02006Y02Y01$232006+Feb-Apr$3b++Vol.+27+$281-2$29/27/1-2?site=medline&amp;t:ac=68244760/Record/135F1185D1B56E3B5A9/7&amp;t:cp=maintain/resultcitationblocks" TargetMode="External"/><Relationship Id="rId31" Type="http://schemas.openxmlformats.org/officeDocument/2006/relationships/hyperlink" Target="http://0-search.proquest.com.fama.us.es/docview.issuebrowselink:searchpublicationissue/23479/The+Journal+of+clinical+endocrinology+and+metabolism/02003Y12Y01$23December+2003$3b++Vol.+88+$2812$29/88/12?site=medline&amp;t:ac=71460821/Record/135FB98ED8A4E21D446/3&amp;t:cp=maintain/resultcitationblocks" TargetMode="External"/><Relationship Id="rId44" Type="http://schemas.openxmlformats.org/officeDocument/2006/relationships/hyperlink" Target="http://0-search.proquest.com.fama.us.es/docview.lateralsearchlink_1:lateralsearch/sng/pubtitle/Bosnian+journal+of+basic+medical+sciences+$2f+Udru$x017eenje+basi$x010dnih+mediciniskih+znanosti+$3d+Association+of+Basic+Medical+Sciences/$N?site=medline&amp;t:ac=67228197/Record/135FB98ED8A4E21D446/12&amp;t:cp=maintain/resultcitationblocks" TargetMode="External"/><Relationship Id="rId52" Type="http://schemas.openxmlformats.org/officeDocument/2006/relationships/hyperlink" Target="http://0-search.proquest.com.fama.us.es/docview.lateralsearchlink:lateralsearch/sng/author/Kniess,+Astrid+A/$N?site=medline&amp;t:ac=68242875/Record/135FB98ED8A4E21D446/14&amp;t:cp=maintain/resultcitationblocks" TargetMode="External"/><Relationship Id="rId60" Type="http://schemas.openxmlformats.org/officeDocument/2006/relationships/hyperlink" Target="http://0-search.proquest.com.fama.us.es/docview.lateralsearchlink:lateralsearch/sng/author/Bartlett,+Christiaan+C/$N?site=medline&amp;t:ac=733955172/Record/135FB98ED8A4E21D446/17&amp;t:cp=maintain/resultcitationblocks" TargetMode="External"/><Relationship Id="rId4" Type="http://schemas.openxmlformats.org/officeDocument/2006/relationships/hyperlink" Target="http://0-search.proquest.com.fama.us.es/docview.lateralsearchlink:lateralsearch/sng/author/Coyle,+Caryn+L+CL/$N?site=medline&amp;t:ac=68198820/Record/135F1185D1B56E3B5A9/25&amp;t:cp=maintain/resultcitationblocks" TargetMode="External"/><Relationship Id="rId9" Type="http://schemas.openxmlformats.org/officeDocument/2006/relationships/hyperlink" Target="http://0-search.proquest.com.fama.us.es/docview.lateralsearchlink:lateralsearch/sng/author/Fry,+A+C+AC/$N?site=medline&amp;t:ac=749012558/Record/135F1185D1B56E3B5A9/45&amp;t:cp=maintain/resultcitationblocks" TargetMode="External"/><Relationship Id="rId14" Type="http://schemas.openxmlformats.org/officeDocument/2006/relationships/hyperlink" Target="http://0-search.proquest.com.fama.us.es/docview.lateralsearchlink:lateralsearch/sng/author/Baltaci,+Abdulkerim+Kasim+AK/$N?site=medline&amp;t:ac=68244760/Record/135F1185D1B56E3B5A9/7&amp;t:cp=maintain/resultcitationblocks" TargetMode="External"/><Relationship Id="rId22" Type="http://schemas.openxmlformats.org/officeDocument/2006/relationships/hyperlink" Target="http://0-search.proquest.com.fama.us.es/docview.lateralsearchlink:lateralsearch/sng/author/Baxter,+R+R/$N?site=medline&amp;t:ac=70825416/Record/135FB98ED8A4E21D446/1&amp;t:cp=maintain/resultcitationblocks" TargetMode="External"/><Relationship Id="rId27" Type="http://schemas.openxmlformats.org/officeDocument/2006/relationships/hyperlink" Target="http://0-search.proquest.com.fama.us.es/docview.lateralsearchlink:lateralsearch/sng/author/Thomas,+Scott+G+SG/$N?site=medline&amp;t:ac=71460821/Record/135FB98ED8A4E21D446/3&amp;t:cp=maintain/resultcitationblocks" TargetMode="External"/><Relationship Id="rId30" Type="http://schemas.openxmlformats.org/officeDocument/2006/relationships/hyperlink" Target="http://0-search.proquest.com.fama.us.es/docview.lateralsearchlink_1:lateralsearch/sng/pubtitle/The+Journal+of+clinical+endocrinology+and+metabolism/$N?site=medline&amp;t:ac=71460821/Record/135FB98ED8A4E21D446/3&amp;t:cp=maintain/resultcitationblocks" TargetMode="External"/><Relationship Id="rId35" Type="http://schemas.openxmlformats.org/officeDocument/2006/relationships/hyperlink" Target="http://0-search.proquest.com.fama.us.es/docview.lateralsearchlink:lateralsearch/sng/author/Bowes,+S+B+SB/$N?site=medline&amp;t:ac=73173750/Record/135FB98ED8A4E21D446/4&amp;t:cp=maintain/resultcitationblocks" TargetMode="External"/><Relationship Id="rId43" Type="http://schemas.openxmlformats.org/officeDocument/2006/relationships/hyperlink" Target="http://0-search.proquest.com.fama.us.es/docview.lateralsearchlink:lateralsearch/sng/author/Zaciragi$x0107,+Asija+A/$N?site=medline&amp;t:ac=67228197/Record/135FB98ED8A4E21D446/12&amp;t:cp=maintain/resultcitationblocks" TargetMode="External"/><Relationship Id="rId48" Type="http://schemas.openxmlformats.org/officeDocument/2006/relationships/hyperlink" Target="http://0-search.proquest.com.fama.us.es/docview.lateralsearchlink_1:lateralsearch/sng/pubtitle/The+Journal+of+clinical+endocrinology+and+metabolism/$N?site=medline&amp;t:ac=69757358/Record/135FB98ED8A4E21D446/13&amp;t:cp=maintain/resultcitationblocks" TargetMode="External"/><Relationship Id="rId56" Type="http://schemas.openxmlformats.org/officeDocument/2006/relationships/hyperlink" Target="http://0-search.proquest.com.fama.us.es/docview.issuebrowselink:searchpublicationissue/23479/Growth+hormone+$26+IGF+research+:+official+journal+of+the+Growth+Hormone+Research+Society+and+the+International+IGF+Research+Society/02007Y10Y01$23October+2007$3b++Vol.+17+$285$29/17/5?site=medline&amp;t:ac=68242875/Record/135FB98ED8A4E21D446/14&amp;t:cp=maintain/resultcitationblocks" TargetMode="External"/><Relationship Id="rId8" Type="http://schemas.openxmlformats.org/officeDocument/2006/relationships/hyperlink" Target="http://0-search.proquest.com.fama.us.es/docview.issuebrowselink:searchpublicationissue/23479/European+journal+of+endocrinology+$2f+European+Federation+of+Endocrine+Societies/02006Y12Y01$23December+2006$3b++Vol.+155+$286$29/155/6?site=medline&amp;t:ac=68198820/Record/135F1185D1B56E3B5A9/25&amp;t:cp=maintain/resultcitationblocks" TargetMode="External"/><Relationship Id="rId51" Type="http://schemas.openxmlformats.org/officeDocument/2006/relationships/hyperlink" Target="http://0-search.proquest.com.fama.us.es/docview.lateralsearchlink:lateralsearch/sng/author/Bassett,+E+Eryl+EE/$N?site=medline&amp;t:ac=68242875/Record/135FB98ED8A4E21D446/14&amp;t:cp=maintain/resultcitationblocks" TargetMode="External"/><Relationship Id="rId3" Type="http://schemas.openxmlformats.org/officeDocument/2006/relationships/hyperlink" Target="http://0-search.proquest.com.fama.us.es/docview.lateralsearchlink:lateralsearch/sng/author/Robinson,+Mara+W+MW/$N?site=medline&amp;t:ac=68198820/Record/135F1185D1B56E3B5A9/25&amp;t:cp=maintain/resultcitationblocks" TargetMode="External"/><Relationship Id="rId12" Type="http://schemas.openxmlformats.org/officeDocument/2006/relationships/hyperlink" Target="http://0-search.proquest.com.fama.us.es/docview.issuebrowselink:searchpublicationissue/23479/Fiziologiia+cheloveka/02010Y07Y01$232010+Jul-Aug$3b++Vol.+36+$284$29/36/4?site=medline&amp;t:ac=749012558/Record/135F1185D1B56E3B5A9/45&amp;t:cp=maintain/resultcitationblocks" TargetMode="External"/><Relationship Id="rId17" Type="http://schemas.openxmlformats.org/officeDocument/2006/relationships/hyperlink" Target="http://0-search.proquest.com.fama.us.es/docview.lateralsearchlink:lateralsearch/sng/author/Okudan,+Nilsel+N/$N?site=medline&amp;t:ac=68244760/Record/135F1185D1B56E3B5A9/7&amp;t:cp=maintain/resultcitationblocks" TargetMode="External"/><Relationship Id="rId25" Type="http://schemas.openxmlformats.org/officeDocument/2006/relationships/hyperlink" Target="http://0-search.proquest.com.fama.us.es/docview.lateralsearchlink_1:lateralsearch/sng/pubtitle/The+Journal+of+clinical+endocrinology+and+metabolism/$N?site=medline&amp;t:ac=70825416/Record/135FB98ED8A4E21D446/1&amp;t:cp=maintain/resultcitationblocks" TargetMode="External"/><Relationship Id="rId33" Type="http://schemas.openxmlformats.org/officeDocument/2006/relationships/hyperlink" Target="http://0-search.proquest.com.fama.us.es/docview.lateralsearchlink:lateralsearch/sng/author/Healy,+M+L+ML/$N?site=medline&amp;t:ac=73173750/Record/135FB98ED8A4E21D446/4&amp;t:cp=maintain/resultcitationblocks" TargetMode="External"/><Relationship Id="rId38" Type="http://schemas.openxmlformats.org/officeDocument/2006/relationships/hyperlink" Target="http://0-search.proquest.com.fama.us.es/docview.issuebrowselink:searchpublicationissue/23479/The+Journal+of+clinical+endocrinology+and+metabolism/02003Y04Y01$23April+2003$3b++Vol.+88+$284$29/88/4?site=medline&amp;t:ac=73173750/Record/135FB98ED8A4E21D446/4&amp;t:cp=maintain/resultcitationblocks" TargetMode="External"/><Relationship Id="rId46" Type="http://schemas.openxmlformats.org/officeDocument/2006/relationships/hyperlink" Target="http://0-search.proquest.com.fama.us.es/docview.lateralsearchlink:lateralsearch/sng/author/Widdowson,+W+Matthew+WM/$N?site=medline&amp;t:ac=69757358/Record/135FB98ED8A4E21D446/13&amp;t:cp=maintain/resultcitationblocks" TargetMode="External"/><Relationship Id="rId59" Type="http://schemas.openxmlformats.org/officeDocument/2006/relationships/hyperlink" Target="http://0-search.proquest.com.fama.us.es/docview.lateralsearchlink:lateralsearch/sng/author/Cowan,+David+A+DA/$N?site=medline&amp;t:ac=733955172/Record/135FB98ED8A4E21D446/17&amp;t:cp=maintain/resultcitationblock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hola.com/imagenes/belleza/enforma/2010092845673/lesiones/oculares/deporte/0-150-883/lesiones-deporte--z.jpg"/>
          <p:cNvPicPr>
            <a:picLocks noChangeAspect="1" noChangeArrowheads="1"/>
          </p:cNvPicPr>
          <p:nvPr/>
        </p:nvPicPr>
        <p:blipFill>
          <a:blip r:embed="rId2" cstate="print"/>
          <a:srcRect/>
          <a:stretch>
            <a:fillRect/>
          </a:stretch>
        </p:blipFill>
        <p:spPr bwMode="auto">
          <a:xfrm>
            <a:off x="4067944" y="1548998"/>
            <a:ext cx="5076056" cy="3567202"/>
          </a:xfrm>
          <a:prstGeom prst="rect">
            <a:avLst/>
          </a:prstGeom>
          <a:noFill/>
        </p:spPr>
      </p:pic>
      <p:graphicFrame>
        <p:nvGraphicFramePr>
          <p:cNvPr id="6" name="5 Diagrama"/>
          <p:cNvGraphicFramePr/>
          <p:nvPr/>
        </p:nvGraphicFramePr>
        <p:xfrm>
          <a:off x="2051720" y="0"/>
          <a:ext cx="7092280" cy="1470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4 Diagrama"/>
          <p:cNvGraphicFramePr/>
          <p:nvPr/>
        </p:nvGraphicFramePr>
        <p:xfrm>
          <a:off x="4255368" y="5229200"/>
          <a:ext cx="4888632" cy="14127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 name="Picture 2" descr="http://congreso.us.es/practicum5/images/logo_us.gif"/>
          <p:cNvPicPr>
            <a:picLocks noChangeAspect="1" noChangeArrowheads="1"/>
          </p:cNvPicPr>
          <p:nvPr/>
        </p:nvPicPr>
        <p:blipFill>
          <a:blip r:embed="rId13" cstate="print"/>
          <a:srcRect/>
          <a:stretch>
            <a:fillRect/>
          </a:stretch>
        </p:blipFill>
        <p:spPr bwMode="auto">
          <a:xfrm>
            <a:off x="251520" y="260648"/>
            <a:ext cx="2388960" cy="2089077"/>
          </a:xfrm>
          <a:prstGeom prst="rect">
            <a:avLst/>
          </a:prstGeom>
          <a:noFill/>
        </p:spPr>
      </p:pic>
      <p:pic>
        <p:nvPicPr>
          <p:cNvPr id="34820" name="Picture 4" descr="http://www.tenersalud.com/wp-content/uploads/imagenes/doping.jpg"/>
          <p:cNvPicPr>
            <a:picLocks noChangeAspect="1" noChangeArrowheads="1"/>
          </p:cNvPicPr>
          <p:nvPr/>
        </p:nvPicPr>
        <p:blipFill>
          <a:blip r:embed="rId14" cstate="print"/>
          <a:srcRect/>
          <a:stretch>
            <a:fillRect/>
          </a:stretch>
        </p:blipFill>
        <p:spPr bwMode="auto">
          <a:xfrm>
            <a:off x="1331640" y="3284984"/>
            <a:ext cx="2286921" cy="30375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611560" y="1412776"/>
            <a:ext cx="5476383" cy="4653136"/>
          </a:xfrm>
          <a:prstGeom prst="rect">
            <a:avLst/>
          </a:prstGeom>
          <a:noFill/>
          <a:ln w="9525">
            <a:noFill/>
            <a:miter lim="800000"/>
            <a:headEnd/>
            <a:tailEnd/>
          </a:ln>
        </p:spPr>
      </p:pic>
      <p:sp>
        <p:nvSpPr>
          <p:cNvPr id="6" name="1 Título"/>
          <p:cNvSpPr>
            <a:spLocks noGrp="1"/>
          </p:cNvSpPr>
          <p:nvPr>
            <p:ph type="title"/>
          </p:nvPr>
        </p:nvSpPr>
        <p:spPr>
          <a:xfrm>
            <a:off x="1043608" y="0"/>
            <a:ext cx="7200800" cy="1368152"/>
          </a:xfrm>
        </p:spPr>
        <p:txBody>
          <a:bodyPr>
            <a:normAutofit fontScale="90000"/>
          </a:bodyPr>
          <a:lstStyle/>
          <a:p>
            <a:r>
              <a:rPr lang="es-ES" sz="4400" dirty="0" smtClean="0"/>
              <a:t>Efectos de la administración de testosterona a largo plazo</a:t>
            </a:r>
            <a:endParaRPr lang="es-ES" dirty="0"/>
          </a:p>
        </p:txBody>
      </p:sp>
      <p:pic>
        <p:nvPicPr>
          <p:cNvPr id="4" name="Picture 8" descr="http://img369.imageshack.us/img369/1691/untitledb3.png"/>
          <p:cNvPicPr>
            <a:picLocks noChangeAspect="1" noChangeArrowheads="1"/>
          </p:cNvPicPr>
          <p:nvPr/>
        </p:nvPicPr>
        <p:blipFill>
          <a:blip r:embed="rId4" cstate="print"/>
          <a:srcRect/>
          <a:stretch>
            <a:fillRect/>
          </a:stretch>
        </p:blipFill>
        <p:spPr bwMode="auto">
          <a:xfrm>
            <a:off x="6300192" y="2564904"/>
            <a:ext cx="2843808" cy="379174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3" cstate="print"/>
          <a:srcRect/>
          <a:stretch>
            <a:fillRect/>
          </a:stretch>
        </p:blipFill>
        <p:spPr bwMode="auto">
          <a:xfrm>
            <a:off x="1162602" y="2276872"/>
            <a:ext cx="7981398" cy="3886919"/>
          </a:xfrm>
          <a:prstGeom prst="rect">
            <a:avLst/>
          </a:prstGeom>
          <a:noFill/>
          <a:ln w="9525">
            <a:noFill/>
            <a:miter lim="800000"/>
            <a:headEnd/>
            <a:tailEnd/>
          </a:ln>
        </p:spPr>
      </p:pic>
      <p:sp>
        <p:nvSpPr>
          <p:cNvPr id="5" name="1 Título"/>
          <p:cNvSpPr>
            <a:spLocks noGrp="1"/>
          </p:cNvSpPr>
          <p:nvPr>
            <p:ph type="title"/>
          </p:nvPr>
        </p:nvSpPr>
        <p:spPr>
          <a:xfrm>
            <a:off x="1403648" y="260648"/>
            <a:ext cx="7272808" cy="1512168"/>
          </a:xfrm>
        </p:spPr>
        <p:txBody>
          <a:bodyPr>
            <a:normAutofit/>
          </a:bodyPr>
          <a:lstStyle/>
          <a:p>
            <a:r>
              <a:rPr lang="es-ES" sz="4400" dirty="0" smtClean="0"/>
              <a:t>Testosterona prenatal y relación 2D:4D</a:t>
            </a:r>
            <a:endParaRPr lang="es-E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ttp://www.ncbi.nlm.nih.gov/corecgi/tileshop/tileshop.fcgi?p=PMC3&amp;id=129220&amp;s=27&amp;r=1&amp;c=1"/>
          <p:cNvPicPr/>
          <p:nvPr/>
        </p:nvPicPr>
        <p:blipFill>
          <a:blip r:embed="rId3" cstate="print"/>
          <a:srcRect/>
          <a:stretch>
            <a:fillRect/>
          </a:stretch>
        </p:blipFill>
        <p:spPr bwMode="auto">
          <a:xfrm>
            <a:off x="1043608" y="683103"/>
            <a:ext cx="7855245" cy="6174897"/>
          </a:xfrm>
          <a:prstGeom prst="rect">
            <a:avLst/>
          </a:prstGeom>
          <a:noFill/>
          <a:ln w="9525">
            <a:noFill/>
            <a:miter lim="800000"/>
            <a:headEnd/>
            <a:tailEnd/>
          </a:ln>
        </p:spPr>
      </p:pic>
      <p:sp>
        <p:nvSpPr>
          <p:cNvPr id="3" name="1 Título"/>
          <p:cNvSpPr>
            <a:spLocks noGrp="1"/>
          </p:cNvSpPr>
          <p:nvPr>
            <p:ph type="title"/>
          </p:nvPr>
        </p:nvSpPr>
        <p:spPr>
          <a:xfrm>
            <a:off x="1043608" y="0"/>
            <a:ext cx="8100392" cy="792088"/>
          </a:xfrm>
        </p:spPr>
        <p:txBody>
          <a:bodyPr>
            <a:noAutofit/>
          </a:bodyPr>
          <a:lstStyle/>
          <a:p>
            <a:r>
              <a:rPr lang="es-ES" sz="3200" dirty="0" smtClean="0"/>
              <a:t>Desarrollo del dimorfismo sexual en 2D:4D</a:t>
            </a:r>
            <a:endParaRPr lang="es-E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actiludis.com/wp-content/uploads/2009/05/erik_johansson_03.jpg"/>
          <p:cNvPicPr>
            <a:picLocks noChangeAspect="1" noChangeArrowheads="1"/>
          </p:cNvPicPr>
          <p:nvPr/>
        </p:nvPicPr>
        <p:blipFill>
          <a:blip r:embed="rId3" cstate="print"/>
          <a:srcRect r="22889"/>
          <a:stretch>
            <a:fillRect/>
          </a:stretch>
        </p:blipFill>
        <p:spPr bwMode="auto">
          <a:xfrm>
            <a:off x="1547664" y="980728"/>
            <a:ext cx="3261712" cy="2859411"/>
          </a:xfrm>
          <a:prstGeom prst="rect">
            <a:avLst/>
          </a:prstGeom>
          <a:noFill/>
        </p:spPr>
      </p:pic>
      <p:pic>
        <p:nvPicPr>
          <p:cNvPr id="56324" name="Picture 4" descr="http://www.yoga-darshana.com/pra_fisiologia_archivos/image004.jpg"/>
          <p:cNvPicPr>
            <a:picLocks noChangeAspect="1" noChangeArrowheads="1"/>
          </p:cNvPicPr>
          <p:nvPr/>
        </p:nvPicPr>
        <p:blipFill>
          <a:blip r:embed="rId4" cstate="print"/>
          <a:srcRect t="18622" b="14348"/>
          <a:stretch>
            <a:fillRect/>
          </a:stretch>
        </p:blipFill>
        <p:spPr bwMode="auto">
          <a:xfrm>
            <a:off x="5615608" y="980728"/>
            <a:ext cx="3528392" cy="2819164"/>
          </a:xfrm>
          <a:prstGeom prst="rect">
            <a:avLst/>
          </a:prstGeom>
          <a:noFill/>
        </p:spPr>
      </p:pic>
      <p:pic>
        <p:nvPicPr>
          <p:cNvPr id="56326" name="Picture 6" descr="http://www.cadenaser.com/recorte/20080810csrcsrdep_9/XLCO/Ies/Jose-Luis-Abajo-semifinales-esgrima.jpg"/>
          <p:cNvPicPr>
            <a:picLocks noChangeAspect="1" noChangeArrowheads="1"/>
          </p:cNvPicPr>
          <p:nvPr/>
        </p:nvPicPr>
        <p:blipFill>
          <a:blip r:embed="rId5" cstate="print"/>
          <a:srcRect/>
          <a:stretch>
            <a:fillRect/>
          </a:stretch>
        </p:blipFill>
        <p:spPr bwMode="auto">
          <a:xfrm>
            <a:off x="4391472" y="3836902"/>
            <a:ext cx="4752528" cy="3021098"/>
          </a:xfrm>
          <a:prstGeom prst="rect">
            <a:avLst/>
          </a:prstGeom>
          <a:noFill/>
        </p:spPr>
      </p:pic>
      <p:sp>
        <p:nvSpPr>
          <p:cNvPr id="7" name="6 CuadroTexto"/>
          <p:cNvSpPr txBox="1"/>
          <p:nvPr/>
        </p:nvSpPr>
        <p:spPr>
          <a:xfrm>
            <a:off x="899592" y="3811012"/>
            <a:ext cx="3312368" cy="3046988"/>
          </a:xfrm>
          <a:prstGeom prst="rect">
            <a:avLst/>
          </a:prstGeom>
          <a:noFill/>
        </p:spPr>
        <p:txBody>
          <a:bodyPr wrap="square" rtlCol="0">
            <a:spAutoFit/>
          </a:bodyPr>
          <a:lstStyle/>
          <a:p>
            <a:r>
              <a:rPr lang="es-ES" sz="2400" b="1" dirty="0" smtClean="0">
                <a:latin typeface="Calibri" pitchFamily="34" charset="0"/>
                <a:cs typeface="Calibri" pitchFamily="34" charset="0"/>
              </a:rPr>
              <a:t>↓2D:4D </a:t>
            </a:r>
            <a:r>
              <a:rPr lang="es-ES" sz="2400" b="1" dirty="0" smtClean="0">
                <a:latin typeface="Calibri" pitchFamily="34" charset="0"/>
                <a:cs typeface="Calibri" pitchFamily="34" charset="0"/>
                <a:sym typeface="Wingdings" pitchFamily="2" charset="2"/>
              </a:rPr>
              <a:t> </a:t>
            </a:r>
          </a:p>
          <a:p>
            <a:pPr lvl="1">
              <a:buFont typeface="Wingdings" pitchFamily="2" charset="2"/>
              <a:buChar char="v"/>
            </a:pPr>
            <a:r>
              <a:rPr lang="es-ES" sz="2400" b="1" dirty="0" smtClean="0">
                <a:latin typeface="Calibri" pitchFamily="34" charset="0"/>
                <a:cs typeface="Calibri" pitchFamily="34" charset="0"/>
              </a:rPr>
              <a:t> Mejor rendimiento deportivo</a:t>
            </a:r>
          </a:p>
          <a:p>
            <a:pPr lvl="1">
              <a:buFont typeface="Wingdings" pitchFamily="2" charset="2"/>
              <a:buChar char="v"/>
            </a:pPr>
            <a:r>
              <a:rPr lang="es-ES" sz="2400" b="1" dirty="0" smtClean="0">
                <a:latin typeface="Calibri" pitchFamily="34" charset="0"/>
                <a:cs typeface="Calibri" pitchFamily="34" charset="0"/>
              </a:rPr>
              <a:t>Mejor visión espacial</a:t>
            </a:r>
          </a:p>
          <a:p>
            <a:pPr lvl="1">
              <a:buFont typeface="Wingdings" pitchFamily="2" charset="2"/>
              <a:buChar char="v"/>
            </a:pPr>
            <a:r>
              <a:rPr lang="es-ES" sz="2400" b="1" dirty="0" smtClean="0">
                <a:latin typeface="Calibri" pitchFamily="34" charset="0"/>
                <a:cs typeface="Calibri" pitchFamily="34" charset="0"/>
              </a:rPr>
              <a:t>Mayor captación de oxígeno</a:t>
            </a:r>
            <a:endParaRPr lang="es-ES" sz="2400" b="1" dirty="0">
              <a:latin typeface="Calibri" pitchFamily="34" charset="0"/>
              <a:cs typeface="Calibri" pitchFamily="34" charset="0"/>
            </a:endParaRPr>
          </a:p>
        </p:txBody>
      </p:sp>
      <p:sp>
        <p:nvSpPr>
          <p:cNvPr id="8" name="1 Título"/>
          <p:cNvSpPr>
            <a:spLocks noGrp="1"/>
          </p:cNvSpPr>
          <p:nvPr>
            <p:ph type="title"/>
          </p:nvPr>
        </p:nvSpPr>
        <p:spPr>
          <a:xfrm>
            <a:off x="1043608" y="0"/>
            <a:ext cx="8100392" cy="792088"/>
          </a:xfrm>
        </p:spPr>
        <p:txBody>
          <a:bodyPr>
            <a:noAutofit/>
          </a:bodyPr>
          <a:lstStyle/>
          <a:p>
            <a:r>
              <a:rPr lang="es-ES" sz="4000" dirty="0" smtClean="0"/>
              <a:t>Efectos del radio 2D:4D</a:t>
            </a:r>
            <a:endParaRPr lang="es-ES" sz="4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404664"/>
            <a:ext cx="7962088" cy="1084982"/>
          </a:xfrm>
        </p:spPr>
        <p:txBody>
          <a:bodyPr>
            <a:normAutofit fontScale="90000"/>
          </a:bodyPr>
          <a:lstStyle/>
          <a:p>
            <a:r>
              <a:rPr lang="es-ES" b="1" dirty="0" smtClean="0"/>
              <a:t>Hormona de crecimiento (GH)</a:t>
            </a:r>
            <a:endParaRPr lang="es-ES" b="1" dirty="0"/>
          </a:p>
        </p:txBody>
      </p:sp>
      <p:pic>
        <p:nvPicPr>
          <p:cNvPr id="5122" name="Picture 2" descr="http://lajovencuba.files.wordpress.com/2011/12/lionel-messi-cuba.jpg"/>
          <p:cNvPicPr>
            <a:picLocks noChangeAspect="1" noChangeArrowheads="1"/>
          </p:cNvPicPr>
          <p:nvPr/>
        </p:nvPicPr>
        <p:blipFill>
          <a:blip r:embed="rId3" cstate="print"/>
          <a:srcRect/>
          <a:stretch>
            <a:fillRect/>
          </a:stretch>
        </p:blipFill>
        <p:spPr bwMode="auto">
          <a:xfrm>
            <a:off x="1259632" y="1556792"/>
            <a:ext cx="7620000" cy="501015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691680" y="0"/>
            <a:ext cx="7772400" cy="578495"/>
          </a:xfrm>
        </p:spPr>
        <p:txBody>
          <a:bodyPr>
            <a:normAutofit fontScale="90000"/>
          </a:bodyPr>
          <a:lstStyle/>
          <a:p>
            <a:r>
              <a:rPr lang="es-ES_tradnl" b="1" dirty="0" smtClean="0"/>
              <a:t>Introducción</a:t>
            </a:r>
            <a:endParaRPr lang="es-ES" b="1" dirty="0"/>
          </a:p>
        </p:txBody>
      </p:sp>
      <p:pic>
        <p:nvPicPr>
          <p:cNvPr id="4" name="3 Imagen" descr="hipofisis.jpg"/>
          <p:cNvPicPr>
            <a:picLocks noChangeAspect="1"/>
          </p:cNvPicPr>
          <p:nvPr/>
        </p:nvPicPr>
        <p:blipFill>
          <a:blip r:embed="rId3" cstate="print"/>
          <a:stretch>
            <a:fillRect/>
          </a:stretch>
        </p:blipFill>
        <p:spPr>
          <a:xfrm>
            <a:off x="1475656" y="764704"/>
            <a:ext cx="3456384" cy="3011882"/>
          </a:xfrm>
          <a:prstGeom prst="rect">
            <a:avLst/>
          </a:prstGeom>
        </p:spPr>
      </p:pic>
      <p:sp>
        <p:nvSpPr>
          <p:cNvPr id="5" name="4 CuadroTexto"/>
          <p:cNvSpPr txBox="1"/>
          <p:nvPr/>
        </p:nvSpPr>
        <p:spPr>
          <a:xfrm>
            <a:off x="899592" y="3780234"/>
            <a:ext cx="3024336" cy="2800767"/>
          </a:xfrm>
          <a:prstGeom prst="rect">
            <a:avLst/>
          </a:prstGeom>
          <a:noFill/>
        </p:spPr>
        <p:txBody>
          <a:bodyPr wrap="square" rtlCol="0">
            <a:spAutoFit/>
          </a:bodyPr>
          <a:lstStyle/>
          <a:p>
            <a:pPr>
              <a:buFont typeface="Wingdings" pitchFamily="2" charset="2"/>
              <a:buChar char="Ø"/>
            </a:pPr>
            <a:r>
              <a:rPr lang="es-ES_tradnl" sz="1400" dirty="0" smtClean="0"/>
              <a:t> </a:t>
            </a:r>
            <a:r>
              <a:rPr lang="es-ES_tradnl" dirty="0" smtClean="0"/>
              <a:t>Se sintetiza en las células somatotróficas.</a:t>
            </a:r>
          </a:p>
          <a:p>
            <a:endParaRPr lang="es-ES_tradnl" dirty="0" smtClean="0"/>
          </a:p>
          <a:p>
            <a:pPr>
              <a:buFont typeface="Wingdings" pitchFamily="2" charset="2"/>
              <a:buChar char="Ø"/>
            </a:pPr>
            <a:r>
              <a:rPr lang="es-ES_tradnl" dirty="0" smtClean="0"/>
              <a:t> Posee 191 aminoácidos con dos puentes </a:t>
            </a:r>
            <a:r>
              <a:rPr lang="es-ES_tradnl" dirty="0" err="1" smtClean="0"/>
              <a:t>disulfuro</a:t>
            </a:r>
            <a:r>
              <a:rPr lang="es-ES_tradnl" dirty="0" smtClean="0"/>
              <a:t>.</a:t>
            </a:r>
          </a:p>
          <a:p>
            <a:pPr>
              <a:buFont typeface="Wingdings" pitchFamily="2" charset="2"/>
              <a:buChar char="Ø"/>
            </a:pPr>
            <a:endParaRPr lang="es-ES_tradnl" dirty="0" smtClean="0"/>
          </a:p>
          <a:p>
            <a:pPr>
              <a:buFont typeface="Wingdings" pitchFamily="2" charset="2"/>
              <a:buChar char="Ø"/>
            </a:pPr>
            <a:r>
              <a:rPr lang="es-ES_tradnl" dirty="0" smtClean="0"/>
              <a:t> Su secreción es estimulada por la GHRH e inhibida por la somatostatina.</a:t>
            </a:r>
          </a:p>
          <a:p>
            <a:pPr algn="just"/>
            <a:endParaRPr lang="es-ES" sz="1400" b="1" dirty="0"/>
          </a:p>
        </p:txBody>
      </p:sp>
      <p:pic>
        <p:nvPicPr>
          <p:cNvPr id="6" name="5 Imagen" descr="reloj.png"/>
          <p:cNvPicPr>
            <a:picLocks noChangeAspect="1"/>
          </p:cNvPicPr>
          <p:nvPr/>
        </p:nvPicPr>
        <p:blipFill>
          <a:blip r:embed="rId4" cstate="print"/>
          <a:stretch>
            <a:fillRect/>
          </a:stretch>
        </p:blipFill>
        <p:spPr>
          <a:xfrm>
            <a:off x="6948264" y="0"/>
            <a:ext cx="1780640" cy="1686043"/>
          </a:xfrm>
          <a:prstGeom prst="rect">
            <a:avLst/>
          </a:prstGeom>
        </p:spPr>
      </p:pic>
      <p:sp>
        <p:nvSpPr>
          <p:cNvPr id="7" name="6 CuadroTexto"/>
          <p:cNvSpPr txBox="1"/>
          <p:nvPr/>
        </p:nvSpPr>
        <p:spPr>
          <a:xfrm>
            <a:off x="5652120" y="1772816"/>
            <a:ext cx="2016224" cy="923330"/>
          </a:xfrm>
          <a:prstGeom prst="rect">
            <a:avLst/>
          </a:prstGeom>
          <a:noFill/>
        </p:spPr>
        <p:txBody>
          <a:bodyPr wrap="square" rtlCol="0">
            <a:spAutoFit/>
          </a:bodyPr>
          <a:lstStyle/>
          <a:p>
            <a:pPr algn="just">
              <a:buFont typeface="Wingdings" pitchFamily="2" charset="2"/>
              <a:buChar char="Ø"/>
            </a:pPr>
            <a:r>
              <a:rPr lang="es-ES_tradnl" dirty="0" smtClean="0"/>
              <a:t> Tiene una vida  media de  6 a 20 minutos.</a:t>
            </a:r>
            <a:endParaRPr lang="es-ES" dirty="0"/>
          </a:p>
        </p:txBody>
      </p:sp>
      <p:pic>
        <p:nvPicPr>
          <p:cNvPr id="8" name="7 Imagen" descr="Steve_Smith_American_Dad.jpg"/>
          <p:cNvPicPr>
            <a:picLocks noChangeAspect="1"/>
          </p:cNvPicPr>
          <p:nvPr/>
        </p:nvPicPr>
        <p:blipFill>
          <a:blip r:embed="rId5" cstate="print"/>
          <a:stretch>
            <a:fillRect/>
          </a:stretch>
        </p:blipFill>
        <p:spPr>
          <a:xfrm>
            <a:off x="6948264" y="3356992"/>
            <a:ext cx="1943485" cy="2924944"/>
          </a:xfrm>
          <a:prstGeom prst="rect">
            <a:avLst/>
          </a:prstGeom>
        </p:spPr>
      </p:pic>
      <p:sp>
        <p:nvSpPr>
          <p:cNvPr id="9" name="8 CuadroTexto"/>
          <p:cNvSpPr txBox="1"/>
          <p:nvPr/>
        </p:nvSpPr>
        <p:spPr>
          <a:xfrm>
            <a:off x="4211960" y="4293096"/>
            <a:ext cx="2736304" cy="923330"/>
          </a:xfrm>
          <a:prstGeom prst="rect">
            <a:avLst/>
          </a:prstGeom>
          <a:noFill/>
        </p:spPr>
        <p:txBody>
          <a:bodyPr wrap="square" rtlCol="0">
            <a:spAutoFit/>
          </a:bodyPr>
          <a:lstStyle/>
          <a:p>
            <a:pPr algn="just">
              <a:buFont typeface="Wingdings" pitchFamily="2" charset="2"/>
              <a:buChar char="Ø"/>
            </a:pPr>
            <a:r>
              <a:rPr lang="es-ES_tradnl" dirty="0" smtClean="0"/>
              <a:t> Sus picos máximos de secreción se dan durante el desarrollo puberal.</a:t>
            </a:r>
            <a:endParaRPr lang="es-E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284 Grupo"/>
          <p:cNvGrpSpPr/>
          <p:nvPr/>
        </p:nvGrpSpPr>
        <p:grpSpPr>
          <a:xfrm>
            <a:off x="611560" y="1196752"/>
            <a:ext cx="8532440" cy="5254843"/>
            <a:chOff x="288032" y="1196752"/>
            <a:chExt cx="8532440" cy="5254843"/>
          </a:xfrm>
        </p:grpSpPr>
        <p:sp>
          <p:nvSpPr>
            <p:cNvPr id="4" name="3 Elipse"/>
            <p:cNvSpPr/>
            <p:nvPr/>
          </p:nvSpPr>
          <p:spPr>
            <a:xfrm>
              <a:off x="3563888" y="3356992"/>
              <a:ext cx="1944216"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5400" dirty="0" smtClean="0"/>
                <a:t>GH</a:t>
              </a:r>
              <a:endParaRPr lang="es-ES" sz="5400" dirty="0"/>
            </a:p>
          </p:txBody>
        </p:sp>
        <p:cxnSp>
          <p:nvCxnSpPr>
            <p:cNvPr id="6" name="5 Conector recto de flecha"/>
            <p:cNvCxnSpPr>
              <a:stCxn id="4" idx="0"/>
              <a:endCxn id="15" idx="2"/>
            </p:cNvCxnSpPr>
            <p:nvPr/>
          </p:nvCxnSpPr>
          <p:spPr>
            <a:xfrm flipH="1" flipV="1">
              <a:off x="4499992" y="1915091"/>
              <a:ext cx="36004" cy="14419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14 CuadroTexto"/>
            <p:cNvSpPr txBox="1"/>
            <p:nvPr/>
          </p:nvSpPr>
          <p:spPr>
            <a:xfrm>
              <a:off x="3635896" y="1268760"/>
              <a:ext cx="172819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_tradnl" b="1" dirty="0" smtClean="0"/>
                <a:t>Crecimiento óseo</a:t>
              </a:r>
              <a:endParaRPr lang="es-ES" b="1" dirty="0"/>
            </a:p>
          </p:txBody>
        </p:sp>
        <p:cxnSp>
          <p:nvCxnSpPr>
            <p:cNvPr id="21" name="20 Conector recto de flecha"/>
            <p:cNvCxnSpPr>
              <a:stCxn id="4" idx="7"/>
              <a:endCxn id="22" idx="1"/>
            </p:cNvCxnSpPr>
            <p:nvPr/>
          </p:nvCxnSpPr>
          <p:spPr>
            <a:xfrm flipV="1">
              <a:off x="5223380" y="2821578"/>
              <a:ext cx="212716" cy="6725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21 CuadroTexto"/>
            <p:cNvSpPr txBox="1"/>
            <p:nvPr/>
          </p:nvSpPr>
          <p:spPr>
            <a:xfrm>
              <a:off x="5436096" y="2636912"/>
              <a:ext cx="115212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_tradnl" b="1" dirty="0" smtClean="0"/>
                <a:t>Hígado</a:t>
              </a:r>
              <a:endParaRPr lang="es-ES" b="1" dirty="0"/>
            </a:p>
          </p:txBody>
        </p:sp>
        <p:cxnSp>
          <p:nvCxnSpPr>
            <p:cNvPr id="48" name="47 Conector recto de flecha"/>
            <p:cNvCxnSpPr>
              <a:stCxn id="4" idx="5"/>
              <a:endCxn id="51" idx="0"/>
            </p:cNvCxnSpPr>
            <p:nvPr/>
          </p:nvCxnSpPr>
          <p:spPr>
            <a:xfrm>
              <a:off x="5223380" y="4156007"/>
              <a:ext cx="1904904" cy="15772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1" name="50 CuadroTexto"/>
            <p:cNvSpPr txBox="1"/>
            <p:nvPr/>
          </p:nvSpPr>
          <p:spPr>
            <a:xfrm>
              <a:off x="6516216" y="5733256"/>
              <a:ext cx="122413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_tradnl" b="1" dirty="0" smtClean="0"/>
                <a:t>Lipólisis</a:t>
              </a:r>
              <a:r>
                <a:rPr lang="es-ES_tradnl" sz="1400" dirty="0" smtClean="0"/>
                <a:t> </a:t>
              </a:r>
              <a:endParaRPr lang="es-ES" sz="1400" dirty="0"/>
            </a:p>
          </p:txBody>
        </p:sp>
        <p:cxnSp>
          <p:nvCxnSpPr>
            <p:cNvPr id="56" name="55 Conector recto de flecha"/>
            <p:cNvCxnSpPr>
              <a:stCxn id="4" idx="4"/>
              <a:endCxn id="60" idx="0"/>
            </p:cNvCxnSpPr>
            <p:nvPr/>
          </p:nvCxnSpPr>
          <p:spPr>
            <a:xfrm>
              <a:off x="4535996" y="4293096"/>
              <a:ext cx="36004" cy="15121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0" name="59 CuadroTexto"/>
            <p:cNvSpPr txBox="1"/>
            <p:nvPr/>
          </p:nvSpPr>
          <p:spPr>
            <a:xfrm>
              <a:off x="3563888" y="5805264"/>
              <a:ext cx="2016224"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_tradnl" b="1" dirty="0" smtClean="0"/>
                <a:t>Crecimiento de órganos y tejidos</a:t>
              </a:r>
              <a:endParaRPr lang="es-ES" b="1" dirty="0"/>
            </a:p>
          </p:txBody>
        </p:sp>
        <p:cxnSp>
          <p:nvCxnSpPr>
            <p:cNvPr id="71" name="70 Conector recto de flecha"/>
            <p:cNvCxnSpPr>
              <a:stCxn id="4" idx="3"/>
              <a:endCxn id="72" idx="3"/>
            </p:cNvCxnSpPr>
            <p:nvPr/>
          </p:nvCxnSpPr>
          <p:spPr>
            <a:xfrm flipH="1">
              <a:off x="2627784" y="4156007"/>
              <a:ext cx="1220828" cy="16899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2" name="71 CuadroTexto"/>
            <p:cNvSpPr txBox="1"/>
            <p:nvPr/>
          </p:nvSpPr>
          <p:spPr>
            <a:xfrm>
              <a:off x="792088" y="5661248"/>
              <a:ext cx="183569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_tradnl" b="1" dirty="0" smtClean="0"/>
                <a:t>Hiperglucemia</a:t>
              </a:r>
              <a:r>
                <a:rPr lang="es-ES_tradnl" sz="1400" b="1" dirty="0" smtClean="0"/>
                <a:t> </a:t>
              </a:r>
              <a:endParaRPr lang="es-ES" sz="1400" b="1" dirty="0"/>
            </a:p>
          </p:txBody>
        </p:sp>
        <p:cxnSp>
          <p:nvCxnSpPr>
            <p:cNvPr id="91" name="90 Conector recto de flecha"/>
            <p:cNvCxnSpPr>
              <a:stCxn id="22" idx="3"/>
              <a:endCxn id="134" idx="1"/>
            </p:cNvCxnSpPr>
            <p:nvPr/>
          </p:nvCxnSpPr>
          <p:spPr>
            <a:xfrm flipV="1">
              <a:off x="6588224" y="2461538"/>
              <a:ext cx="612576"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7" name="96 Conector recto de flecha"/>
            <p:cNvCxnSpPr>
              <a:stCxn id="22" idx="3"/>
              <a:endCxn id="135" idx="1"/>
            </p:cNvCxnSpPr>
            <p:nvPr/>
          </p:nvCxnSpPr>
          <p:spPr>
            <a:xfrm>
              <a:off x="6588224" y="2821578"/>
              <a:ext cx="252536" cy="5040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2" name="101 Conector recto de flecha"/>
            <p:cNvCxnSpPr>
              <a:stCxn id="22" idx="2"/>
              <a:endCxn id="145" idx="1"/>
            </p:cNvCxnSpPr>
            <p:nvPr/>
          </p:nvCxnSpPr>
          <p:spPr>
            <a:xfrm>
              <a:off x="6012160" y="3006244"/>
              <a:ext cx="756592" cy="13939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8" name="107 Conector recto de flecha"/>
            <p:cNvCxnSpPr>
              <a:stCxn id="22" idx="0"/>
              <a:endCxn id="132" idx="1"/>
            </p:cNvCxnSpPr>
            <p:nvPr/>
          </p:nvCxnSpPr>
          <p:spPr>
            <a:xfrm flipV="1">
              <a:off x="6012160" y="1658417"/>
              <a:ext cx="1044624" cy="9784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2" name="131 CuadroTexto"/>
            <p:cNvSpPr txBox="1"/>
            <p:nvPr/>
          </p:nvSpPr>
          <p:spPr>
            <a:xfrm>
              <a:off x="7056784" y="1196752"/>
              <a:ext cx="1259632"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_tradnl" b="1" dirty="0" smtClean="0"/>
                <a:t>Síntesis de proteínas</a:t>
              </a:r>
              <a:endParaRPr lang="es-ES" b="1" dirty="0"/>
            </a:p>
          </p:txBody>
        </p:sp>
        <p:sp>
          <p:nvSpPr>
            <p:cNvPr id="134" name="133 CuadroTexto"/>
            <p:cNvSpPr txBox="1"/>
            <p:nvPr/>
          </p:nvSpPr>
          <p:spPr>
            <a:xfrm>
              <a:off x="7200800" y="2276872"/>
              <a:ext cx="147565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_tradnl" b="1" dirty="0" smtClean="0"/>
                <a:t>↓ Colesterol </a:t>
              </a:r>
              <a:endParaRPr lang="es-ES" b="1" dirty="0"/>
            </a:p>
          </p:txBody>
        </p:sp>
        <p:sp>
          <p:nvSpPr>
            <p:cNvPr id="135" name="134 CuadroTexto"/>
            <p:cNvSpPr txBox="1"/>
            <p:nvPr/>
          </p:nvSpPr>
          <p:spPr>
            <a:xfrm>
              <a:off x="6840760" y="3140968"/>
              <a:ext cx="197971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_tradnl" b="1" dirty="0" smtClean="0"/>
                <a:t>Gluconeogénesis</a:t>
              </a:r>
              <a:endParaRPr lang="es-ES" b="1" dirty="0"/>
            </a:p>
          </p:txBody>
        </p:sp>
        <p:sp>
          <p:nvSpPr>
            <p:cNvPr id="145" name="144 CuadroTexto"/>
            <p:cNvSpPr txBox="1"/>
            <p:nvPr/>
          </p:nvSpPr>
          <p:spPr>
            <a:xfrm>
              <a:off x="6768752" y="4077072"/>
              <a:ext cx="197971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_tradnl" b="1" dirty="0" smtClean="0"/>
                <a:t>Síntesis de somatomedinas</a:t>
              </a:r>
              <a:endParaRPr lang="es-ES" b="1" dirty="0"/>
            </a:p>
          </p:txBody>
        </p:sp>
        <p:cxnSp>
          <p:nvCxnSpPr>
            <p:cNvPr id="153" name="152 Conector recto de flecha"/>
            <p:cNvCxnSpPr>
              <a:stCxn id="4" idx="1"/>
              <a:endCxn id="154" idx="3"/>
            </p:cNvCxnSpPr>
            <p:nvPr/>
          </p:nvCxnSpPr>
          <p:spPr>
            <a:xfrm flipH="1" flipV="1">
              <a:off x="3528392" y="3181618"/>
              <a:ext cx="320220" cy="3124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4" name="153 CuadroTexto"/>
            <p:cNvSpPr txBox="1"/>
            <p:nvPr/>
          </p:nvSpPr>
          <p:spPr>
            <a:xfrm>
              <a:off x="2411760" y="2996952"/>
              <a:ext cx="111663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_tradnl" b="1" dirty="0" smtClean="0"/>
                <a:t>Músculo</a:t>
              </a:r>
              <a:r>
                <a:rPr lang="es-ES_tradnl" sz="1400" b="1" dirty="0" smtClean="0"/>
                <a:t> </a:t>
              </a:r>
              <a:endParaRPr lang="es-ES" sz="1400" b="1" dirty="0"/>
            </a:p>
          </p:txBody>
        </p:sp>
        <p:cxnSp>
          <p:nvCxnSpPr>
            <p:cNvPr id="165" name="164 Conector recto de flecha"/>
            <p:cNvCxnSpPr>
              <a:stCxn id="154" idx="1"/>
              <a:endCxn id="175" idx="2"/>
            </p:cNvCxnSpPr>
            <p:nvPr/>
          </p:nvCxnSpPr>
          <p:spPr>
            <a:xfrm flipH="1" flipV="1">
              <a:off x="1223628" y="1843083"/>
              <a:ext cx="1188132" cy="13385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7" name="166 Conector recto de flecha"/>
            <p:cNvCxnSpPr>
              <a:stCxn id="154" idx="1"/>
              <a:endCxn id="189" idx="3"/>
            </p:cNvCxnSpPr>
            <p:nvPr/>
          </p:nvCxnSpPr>
          <p:spPr>
            <a:xfrm flipH="1" flipV="1">
              <a:off x="1763688" y="3032086"/>
              <a:ext cx="648072" cy="1495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9" name="168 Conector recto de flecha"/>
            <p:cNvCxnSpPr>
              <a:stCxn id="154" idx="1"/>
              <a:endCxn id="206" idx="3"/>
            </p:cNvCxnSpPr>
            <p:nvPr/>
          </p:nvCxnSpPr>
          <p:spPr>
            <a:xfrm flipH="1">
              <a:off x="1979712" y="3181618"/>
              <a:ext cx="432048" cy="12131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5" name="174 CuadroTexto"/>
            <p:cNvSpPr txBox="1"/>
            <p:nvPr/>
          </p:nvSpPr>
          <p:spPr>
            <a:xfrm>
              <a:off x="467544" y="1196752"/>
              <a:ext cx="151216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_tradnl" b="1" dirty="0" smtClean="0"/>
                <a:t>↓ Captación de glucosa </a:t>
              </a:r>
              <a:endParaRPr lang="es-ES" b="1" dirty="0"/>
            </a:p>
          </p:txBody>
        </p:sp>
        <p:sp>
          <p:nvSpPr>
            <p:cNvPr id="189" name="188 CuadroTexto"/>
            <p:cNvSpPr txBox="1"/>
            <p:nvPr/>
          </p:nvSpPr>
          <p:spPr>
            <a:xfrm>
              <a:off x="288032" y="2708920"/>
              <a:ext cx="147565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_tradnl" b="1" dirty="0" smtClean="0"/>
                <a:t>↑ Captación de aa</a:t>
              </a:r>
              <a:endParaRPr lang="es-ES" b="1" dirty="0"/>
            </a:p>
          </p:txBody>
        </p:sp>
        <p:sp>
          <p:nvSpPr>
            <p:cNvPr id="206" name="205 CuadroTexto"/>
            <p:cNvSpPr txBox="1"/>
            <p:nvPr/>
          </p:nvSpPr>
          <p:spPr>
            <a:xfrm>
              <a:off x="395536" y="3933057"/>
              <a:ext cx="1584176"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_tradnl" b="1" dirty="0" smtClean="0"/>
                <a:t>↑ Síntesis de proteínas e IGF-1</a:t>
              </a:r>
              <a:endParaRPr lang="es-ES" b="1" dirty="0"/>
            </a:p>
          </p:txBody>
        </p:sp>
      </p:grpSp>
      <p:sp>
        <p:nvSpPr>
          <p:cNvPr id="43" name="1 Título"/>
          <p:cNvSpPr>
            <a:spLocks noGrp="1"/>
          </p:cNvSpPr>
          <p:nvPr>
            <p:ph type="title"/>
          </p:nvPr>
        </p:nvSpPr>
        <p:spPr>
          <a:xfrm>
            <a:off x="2195736" y="0"/>
            <a:ext cx="5133256" cy="1143000"/>
          </a:xfrm>
        </p:spPr>
        <p:txBody>
          <a:bodyPr>
            <a:normAutofit/>
          </a:bodyPr>
          <a:lstStyle/>
          <a:p>
            <a:r>
              <a:rPr lang="es-ES_tradnl" sz="4000" b="1" dirty="0" smtClean="0"/>
              <a:t>Acciones de la GH </a:t>
            </a:r>
            <a:endParaRPr lang="es-ES" sz="40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51920" y="0"/>
            <a:ext cx="5133256" cy="1143000"/>
          </a:xfrm>
        </p:spPr>
        <p:txBody>
          <a:bodyPr>
            <a:normAutofit/>
          </a:bodyPr>
          <a:lstStyle/>
          <a:p>
            <a:r>
              <a:rPr lang="es-ES_tradnl" sz="4000" b="1" dirty="0" smtClean="0"/>
              <a:t>GH y ejercicio</a:t>
            </a:r>
            <a:endParaRPr lang="es-ES" sz="4000" b="1" dirty="0"/>
          </a:p>
        </p:txBody>
      </p:sp>
      <p:pic>
        <p:nvPicPr>
          <p:cNvPr id="4" name="3 Marcador de contenido" descr="RAUL.jpg"/>
          <p:cNvPicPr>
            <a:picLocks noGrp="1" noChangeAspect="1"/>
          </p:cNvPicPr>
          <p:nvPr>
            <p:ph idx="1"/>
          </p:nvPr>
        </p:nvPicPr>
        <p:blipFill>
          <a:blip r:embed="rId3" cstate="print"/>
          <a:stretch>
            <a:fillRect/>
          </a:stretch>
        </p:blipFill>
        <p:spPr>
          <a:xfrm>
            <a:off x="971600" y="836712"/>
            <a:ext cx="2808312" cy="3061840"/>
          </a:xfrm>
        </p:spPr>
      </p:pic>
      <p:sp>
        <p:nvSpPr>
          <p:cNvPr id="5" name="4 CuadroTexto"/>
          <p:cNvSpPr txBox="1"/>
          <p:nvPr/>
        </p:nvSpPr>
        <p:spPr>
          <a:xfrm>
            <a:off x="971600" y="4221088"/>
            <a:ext cx="3960440" cy="2308324"/>
          </a:xfrm>
          <a:prstGeom prst="rect">
            <a:avLst/>
          </a:prstGeom>
          <a:noFill/>
        </p:spPr>
        <p:txBody>
          <a:bodyPr wrap="square" rtlCol="0">
            <a:spAutoFit/>
          </a:bodyPr>
          <a:lstStyle/>
          <a:p>
            <a:pPr>
              <a:buFont typeface="Wingdings" pitchFamily="2" charset="2"/>
              <a:buChar char="Ø"/>
            </a:pPr>
            <a:r>
              <a:rPr lang="es-ES_tradnl" b="1" dirty="0" smtClean="0"/>
              <a:t> </a:t>
            </a:r>
            <a:r>
              <a:rPr lang="es-ES_tradnl" dirty="0" smtClean="0"/>
              <a:t>El ejercicio es un potente estímulo para la liberación de GH.</a:t>
            </a:r>
          </a:p>
          <a:p>
            <a:endParaRPr lang="es-ES_tradnl" dirty="0" smtClean="0"/>
          </a:p>
          <a:p>
            <a:pPr>
              <a:buFont typeface="Wingdings" pitchFamily="2" charset="2"/>
              <a:buChar char="Ø"/>
            </a:pPr>
            <a:r>
              <a:rPr lang="es-ES_tradnl" dirty="0" smtClean="0"/>
              <a:t> La GH regula el metabolismo después del ejercicio.</a:t>
            </a:r>
          </a:p>
          <a:p>
            <a:pPr algn="just">
              <a:buFont typeface="Wingdings" pitchFamily="2" charset="2"/>
              <a:buChar char="Ø"/>
            </a:pPr>
            <a:endParaRPr lang="es-ES_tradnl" dirty="0" smtClean="0"/>
          </a:p>
          <a:p>
            <a:pPr>
              <a:buFont typeface="Wingdings" pitchFamily="2" charset="2"/>
              <a:buChar char="Ø"/>
            </a:pPr>
            <a:r>
              <a:rPr lang="es-ES_tradnl" dirty="0" smtClean="0"/>
              <a:t>  En personas mayores contrarresta la pérdida por la edad.</a:t>
            </a:r>
          </a:p>
        </p:txBody>
      </p:sp>
      <p:sp>
        <p:nvSpPr>
          <p:cNvPr id="6" name="5 CuadroTexto"/>
          <p:cNvSpPr txBox="1"/>
          <p:nvPr/>
        </p:nvSpPr>
        <p:spPr>
          <a:xfrm>
            <a:off x="3923928" y="2204864"/>
            <a:ext cx="3024336" cy="646331"/>
          </a:xfrm>
          <a:prstGeom prst="rect">
            <a:avLst/>
          </a:prstGeom>
          <a:noFill/>
        </p:spPr>
        <p:txBody>
          <a:bodyPr wrap="square" rtlCol="0">
            <a:spAutoFit/>
          </a:bodyPr>
          <a:lstStyle/>
          <a:p>
            <a:pPr algn="just">
              <a:buFont typeface="Wingdings" pitchFamily="2" charset="2"/>
              <a:buChar char="Ø"/>
            </a:pPr>
            <a:r>
              <a:rPr lang="es-ES_tradnl" dirty="0" smtClean="0"/>
              <a:t> ¡Ojo! El ejercicio ha de ser regular e intenso.</a:t>
            </a:r>
            <a:endParaRPr lang="es-ES" dirty="0"/>
          </a:p>
        </p:txBody>
      </p:sp>
      <p:pic>
        <p:nvPicPr>
          <p:cNvPr id="7" name="6 Imagen" descr="intenso.jpg"/>
          <p:cNvPicPr>
            <a:picLocks noChangeAspect="1"/>
          </p:cNvPicPr>
          <p:nvPr/>
        </p:nvPicPr>
        <p:blipFill>
          <a:blip r:embed="rId4" cstate="print"/>
          <a:stretch>
            <a:fillRect/>
          </a:stretch>
        </p:blipFill>
        <p:spPr>
          <a:xfrm>
            <a:off x="4991632" y="3717032"/>
            <a:ext cx="4152368" cy="280831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0"/>
            <a:ext cx="7498080" cy="1143000"/>
          </a:xfrm>
        </p:spPr>
        <p:txBody>
          <a:bodyPr>
            <a:normAutofit/>
          </a:bodyPr>
          <a:lstStyle/>
          <a:p>
            <a:r>
              <a:rPr lang="es-ES_tradnl" b="1" dirty="0" smtClean="0"/>
              <a:t>GH y deporte de élite</a:t>
            </a:r>
            <a:endParaRPr lang="es-ES" b="1" dirty="0"/>
          </a:p>
        </p:txBody>
      </p:sp>
      <p:sp>
        <p:nvSpPr>
          <p:cNvPr id="7" name="6 CuadroTexto"/>
          <p:cNvSpPr txBox="1"/>
          <p:nvPr/>
        </p:nvSpPr>
        <p:spPr>
          <a:xfrm>
            <a:off x="1043608" y="1412776"/>
            <a:ext cx="3816424" cy="4524315"/>
          </a:xfrm>
          <a:prstGeom prst="rect">
            <a:avLst/>
          </a:prstGeom>
          <a:noFill/>
        </p:spPr>
        <p:txBody>
          <a:bodyPr wrap="square" rtlCol="0">
            <a:spAutoFit/>
          </a:bodyPr>
          <a:lstStyle/>
          <a:p>
            <a:pPr algn="just">
              <a:buFont typeface="Wingdings" pitchFamily="2" charset="2"/>
              <a:buChar char="Ø"/>
            </a:pPr>
            <a:r>
              <a:rPr lang="es-ES_tradnl" dirty="0" smtClean="0"/>
              <a:t>  En atletas ↑ AGL y ↓ oxidación de proteínas.</a:t>
            </a:r>
          </a:p>
          <a:p>
            <a:pPr algn="just"/>
            <a:endParaRPr lang="es-ES_tradnl" dirty="0" smtClean="0"/>
          </a:p>
          <a:p>
            <a:pPr algn="just">
              <a:buFont typeface="Wingdings" pitchFamily="2" charset="2"/>
              <a:buChar char="Ø"/>
            </a:pPr>
            <a:r>
              <a:rPr lang="es-ES_tradnl" dirty="0" smtClean="0"/>
              <a:t> ↑ Masa magra.</a:t>
            </a:r>
          </a:p>
          <a:p>
            <a:pPr algn="just"/>
            <a:endParaRPr lang="es-ES_tradnl" dirty="0" smtClean="0"/>
          </a:p>
          <a:p>
            <a:pPr algn="just">
              <a:buFont typeface="Wingdings" pitchFamily="2" charset="2"/>
              <a:buChar char="Ø"/>
            </a:pPr>
            <a:r>
              <a:rPr lang="es-ES_tradnl" dirty="0" smtClean="0"/>
              <a:t>No incrementa el rendimiento pero aún así abusan.</a:t>
            </a:r>
          </a:p>
          <a:p>
            <a:pPr algn="just">
              <a:buFont typeface="Wingdings" pitchFamily="2" charset="2"/>
              <a:buChar char="Ø"/>
            </a:pPr>
            <a:endParaRPr lang="es-ES_tradnl" dirty="0" smtClean="0"/>
          </a:p>
          <a:p>
            <a:pPr algn="just">
              <a:buFont typeface="Wingdings" pitchFamily="2" charset="2"/>
              <a:buChar char="Ø"/>
            </a:pPr>
            <a:r>
              <a:rPr lang="es-ES_tradnl" dirty="0" smtClean="0"/>
              <a:t>↑ Capacidad anaeróbica.</a:t>
            </a:r>
          </a:p>
          <a:p>
            <a:pPr algn="just">
              <a:buFont typeface="Wingdings" pitchFamily="2" charset="2"/>
              <a:buChar char="Ø"/>
            </a:pPr>
            <a:endParaRPr lang="es-ES_tradnl" dirty="0" smtClean="0"/>
          </a:p>
          <a:p>
            <a:pPr algn="just">
              <a:buFont typeface="Wingdings" pitchFamily="2" charset="2"/>
              <a:buChar char="Ø"/>
            </a:pPr>
            <a:r>
              <a:rPr lang="es-ES_tradnl" dirty="0" smtClean="0"/>
              <a:t>En personas con deficiencia de GH,  la GH exógena ↑ la capacidad para hacer ejercicio.</a:t>
            </a:r>
          </a:p>
          <a:p>
            <a:pPr algn="just">
              <a:buFont typeface="Wingdings" pitchFamily="2" charset="2"/>
              <a:buChar char="Ø"/>
            </a:pPr>
            <a:endParaRPr lang="es-ES_tradnl" dirty="0" smtClean="0"/>
          </a:p>
          <a:p>
            <a:pPr algn="just">
              <a:buFont typeface="Wingdings" pitchFamily="2" charset="2"/>
              <a:buChar char="Ø"/>
            </a:pPr>
            <a:r>
              <a:rPr lang="es-ES_tradnl" dirty="0" smtClean="0"/>
              <a:t> Su consumo está prohibido, pero aun así se abusa de la misma. </a:t>
            </a:r>
          </a:p>
        </p:txBody>
      </p:sp>
      <p:pic>
        <p:nvPicPr>
          <p:cNvPr id="18434" name="Picture 2" descr="http://www.runners.es/rcs/articulos/3063/thumb/jones_thumb_a.jpg"/>
          <p:cNvPicPr>
            <a:picLocks noChangeAspect="1" noChangeArrowheads="1"/>
          </p:cNvPicPr>
          <p:nvPr/>
        </p:nvPicPr>
        <p:blipFill>
          <a:blip r:embed="rId3" cstate="print"/>
          <a:srcRect/>
          <a:stretch>
            <a:fillRect/>
          </a:stretch>
        </p:blipFill>
        <p:spPr bwMode="auto">
          <a:xfrm>
            <a:off x="5652120" y="908720"/>
            <a:ext cx="2880320" cy="1949018"/>
          </a:xfrm>
          <a:prstGeom prst="rect">
            <a:avLst/>
          </a:prstGeom>
          <a:noFill/>
        </p:spPr>
      </p:pic>
      <p:pic>
        <p:nvPicPr>
          <p:cNvPr id="18436" name="Picture 4" descr="http://3.bp.blogspot.com/-j7R4vaLku0Q/ThruVz-_HQI/AAAAAAAACLE/tsKMozA0NiY/s1600/MarionJonesMedals.jpg"/>
          <p:cNvPicPr>
            <a:picLocks noChangeAspect="1" noChangeArrowheads="1"/>
          </p:cNvPicPr>
          <p:nvPr/>
        </p:nvPicPr>
        <p:blipFill>
          <a:blip r:embed="rId4" cstate="print"/>
          <a:srcRect/>
          <a:stretch>
            <a:fillRect/>
          </a:stretch>
        </p:blipFill>
        <p:spPr bwMode="auto">
          <a:xfrm>
            <a:off x="6300192" y="2852936"/>
            <a:ext cx="2843808" cy="2069323"/>
          </a:xfrm>
          <a:prstGeom prst="rect">
            <a:avLst/>
          </a:prstGeom>
          <a:noFill/>
        </p:spPr>
      </p:pic>
      <p:pic>
        <p:nvPicPr>
          <p:cNvPr id="18438" name="Picture 6" descr="http://www.atletismoenmexico.com/2007/Oct07/MarionJones.jpg"/>
          <p:cNvPicPr>
            <a:picLocks noChangeAspect="1" noChangeArrowheads="1"/>
          </p:cNvPicPr>
          <p:nvPr/>
        </p:nvPicPr>
        <p:blipFill>
          <a:blip r:embed="rId5" cstate="print"/>
          <a:srcRect/>
          <a:stretch>
            <a:fillRect/>
          </a:stretch>
        </p:blipFill>
        <p:spPr bwMode="auto">
          <a:xfrm>
            <a:off x="5508104" y="4969711"/>
            <a:ext cx="2843808" cy="188828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http://swimcrunch.com.ar/wp-content/uploads/2012/01/Doping.jpg"/>
          <p:cNvPicPr>
            <a:picLocks noChangeAspect="1" noChangeArrowheads="1"/>
          </p:cNvPicPr>
          <p:nvPr/>
        </p:nvPicPr>
        <p:blipFill>
          <a:blip r:embed="rId3" cstate="print"/>
          <a:srcRect/>
          <a:stretch>
            <a:fillRect/>
          </a:stretch>
        </p:blipFill>
        <p:spPr bwMode="auto">
          <a:xfrm>
            <a:off x="4923752" y="3933056"/>
            <a:ext cx="4220248" cy="2924944"/>
          </a:xfrm>
          <a:prstGeom prst="rect">
            <a:avLst/>
          </a:prstGeom>
          <a:noFill/>
        </p:spPr>
      </p:pic>
      <p:pic>
        <p:nvPicPr>
          <p:cNvPr id="6" name="Picture 3" descr="http://3.bp.blogspot.com/-9qH82-yh-gg/T0vIbZ_CC8I/AAAAAAAACPY/YEjarj9v6jk/s1600/dopaje.jpg"/>
          <p:cNvPicPr>
            <a:picLocks noChangeAspect="1" noChangeArrowheads="1"/>
          </p:cNvPicPr>
          <p:nvPr/>
        </p:nvPicPr>
        <p:blipFill>
          <a:blip r:embed="rId4" cstate="print"/>
          <a:srcRect/>
          <a:stretch>
            <a:fillRect/>
          </a:stretch>
        </p:blipFill>
        <p:spPr bwMode="auto">
          <a:xfrm>
            <a:off x="3851920" y="332656"/>
            <a:ext cx="4860032" cy="3933056"/>
          </a:xfrm>
          <a:prstGeom prst="rect">
            <a:avLst/>
          </a:prstGeom>
          <a:noFill/>
        </p:spPr>
      </p:pic>
      <p:sp>
        <p:nvSpPr>
          <p:cNvPr id="2" name="1 Título"/>
          <p:cNvSpPr>
            <a:spLocks noGrp="1"/>
          </p:cNvSpPr>
          <p:nvPr>
            <p:ph type="title"/>
          </p:nvPr>
        </p:nvSpPr>
        <p:spPr>
          <a:xfrm>
            <a:off x="1115616" y="0"/>
            <a:ext cx="8538152" cy="1858218"/>
          </a:xfrm>
        </p:spPr>
        <p:txBody>
          <a:bodyPr/>
          <a:lstStyle/>
          <a:p>
            <a:r>
              <a:rPr lang="es-ES" b="1" dirty="0" smtClean="0"/>
              <a:t>El Dopaje</a:t>
            </a:r>
            <a:endParaRPr lang="es-ES" b="1" dirty="0"/>
          </a:p>
        </p:txBody>
      </p:sp>
      <p:sp>
        <p:nvSpPr>
          <p:cNvPr id="7" name="6 CuadroTexto"/>
          <p:cNvSpPr txBox="1"/>
          <p:nvPr/>
        </p:nvSpPr>
        <p:spPr>
          <a:xfrm>
            <a:off x="971600" y="2276872"/>
            <a:ext cx="2664296" cy="830997"/>
          </a:xfrm>
          <a:prstGeom prst="rect">
            <a:avLst/>
          </a:prstGeom>
          <a:noFill/>
        </p:spPr>
        <p:txBody>
          <a:bodyPr wrap="square" rtlCol="0">
            <a:spAutoFit/>
          </a:bodyPr>
          <a:lstStyle/>
          <a:p>
            <a:r>
              <a:rPr lang="es-ES" sz="2400" i="1" dirty="0" smtClean="0">
                <a:solidFill>
                  <a:schemeClr val="accent5">
                    <a:lumMod val="75000"/>
                  </a:schemeClr>
                </a:solidFill>
              </a:rPr>
              <a:t>¿Ser el mejor a cualquier precio?</a:t>
            </a:r>
            <a:endParaRPr lang="es-ES" sz="2400" i="1" dirty="0">
              <a:solidFill>
                <a:schemeClr val="accent5">
                  <a:lumMod val="75000"/>
                </a:schemeClr>
              </a:solidFill>
            </a:endParaRPr>
          </a:p>
        </p:txBody>
      </p:sp>
      <p:pic>
        <p:nvPicPr>
          <p:cNvPr id="1029" name="Picture 5" descr="http://sistemanervioso.files.wordpress.com/2008/10/doping.jpg"/>
          <p:cNvPicPr>
            <a:picLocks noChangeAspect="1" noChangeArrowheads="1"/>
          </p:cNvPicPr>
          <p:nvPr/>
        </p:nvPicPr>
        <p:blipFill>
          <a:blip r:embed="rId5" cstate="print"/>
          <a:srcRect/>
          <a:stretch>
            <a:fillRect/>
          </a:stretch>
        </p:blipFill>
        <p:spPr bwMode="auto">
          <a:xfrm>
            <a:off x="1259632" y="3861048"/>
            <a:ext cx="3888432" cy="246915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Introducción a las hormonas y el deporte</a:t>
            </a:r>
            <a:endParaRPr lang="es-ES" b="1" dirty="0"/>
          </a:p>
        </p:txBody>
      </p:sp>
      <p:pic>
        <p:nvPicPr>
          <p:cNvPr id="1026" name="Picture 2" descr="C:\Users\usuario\Desktop\Trabajo de Fisiología Médica II\lewy10b.jpg"/>
          <p:cNvPicPr>
            <a:picLocks noChangeAspect="1" noChangeArrowheads="1"/>
          </p:cNvPicPr>
          <p:nvPr/>
        </p:nvPicPr>
        <p:blipFill>
          <a:blip r:embed="rId3" cstate="print"/>
          <a:srcRect/>
          <a:stretch>
            <a:fillRect/>
          </a:stretch>
        </p:blipFill>
        <p:spPr bwMode="auto">
          <a:xfrm>
            <a:off x="1187624" y="1475166"/>
            <a:ext cx="6768752" cy="512218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actualpsico.com/wp-content/uploads/2010/12/t_dopaje_119.jpg"/>
          <p:cNvPicPr>
            <a:picLocks noChangeAspect="1" noChangeArrowheads="1"/>
          </p:cNvPicPr>
          <p:nvPr/>
        </p:nvPicPr>
        <p:blipFill>
          <a:blip r:embed="rId3" cstate="print"/>
          <a:srcRect/>
          <a:stretch>
            <a:fillRect/>
          </a:stretch>
        </p:blipFill>
        <p:spPr bwMode="auto">
          <a:xfrm>
            <a:off x="4499992" y="188640"/>
            <a:ext cx="4474512" cy="2492896"/>
          </a:xfrm>
          <a:prstGeom prst="rect">
            <a:avLst/>
          </a:prstGeom>
          <a:noFill/>
        </p:spPr>
      </p:pic>
      <p:sp>
        <p:nvSpPr>
          <p:cNvPr id="2" name="1 Título"/>
          <p:cNvSpPr>
            <a:spLocks noGrp="1"/>
          </p:cNvSpPr>
          <p:nvPr>
            <p:ph type="ctrTitle"/>
          </p:nvPr>
        </p:nvSpPr>
        <p:spPr>
          <a:xfrm>
            <a:off x="1043608" y="260648"/>
            <a:ext cx="3456384" cy="1440160"/>
          </a:xfrm>
        </p:spPr>
        <p:txBody>
          <a:bodyPr>
            <a:normAutofit/>
          </a:bodyPr>
          <a:lstStyle/>
          <a:p>
            <a:r>
              <a:rPr lang="es-ES" dirty="0" smtClean="0"/>
              <a:t>Definición de dopaje</a:t>
            </a:r>
            <a:endParaRPr lang="es-ES" dirty="0"/>
          </a:p>
        </p:txBody>
      </p:sp>
      <p:sp>
        <p:nvSpPr>
          <p:cNvPr id="3" name="2 Subtítulo"/>
          <p:cNvSpPr>
            <a:spLocks noGrp="1"/>
          </p:cNvSpPr>
          <p:nvPr>
            <p:ph type="subTitle" idx="1"/>
          </p:nvPr>
        </p:nvSpPr>
        <p:spPr>
          <a:xfrm>
            <a:off x="1115616" y="2636912"/>
            <a:ext cx="7056784" cy="6016048"/>
          </a:xfrm>
        </p:spPr>
        <p:txBody>
          <a:bodyPr>
            <a:normAutofit/>
          </a:bodyPr>
          <a:lstStyle/>
          <a:p>
            <a:pPr algn="just"/>
            <a:r>
              <a:rPr lang="es-ES" sz="2000" dirty="0" smtClean="0">
                <a:latin typeface="Times New Roman" pitchFamily="18" charset="0"/>
                <a:cs typeface="Times New Roman" pitchFamily="18" charset="0"/>
              </a:rPr>
              <a:t>La </a:t>
            </a:r>
            <a:r>
              <a:rPr lang="es-ES" sz="2000" b="1" dirty="0" smtClean="0">
                <a:latin typeface="Times New Roman" pitchFamily="18" charset="0"/>
                <a:cs typeface="Times New Roman" pitchFamily="18" charset="0"/>
              </a:rPr>
              <a:t>Agencia Mundial Antidopaje</a:t>
            </a:r>
            <a:r>
              <a:rPr lang="es-ES" sz="2000" dirty="0" smtClean="0">
                <a:latin typeface="Times New Roman" pitchFamily="18" charset="0"/>
                <a:cs typeface="Times New Roman" pitchFamily="18" charset="0"/>
              </a:rPr>
              <a:t> define el </a:t>
            </a:r>
            <a:r>
              <a:rPr lang="es-ES" sz="2000" b="1" dirty="0" smtClean="0">
                <a:latin typeface="Times New Roman" pitchFamily="18" charset="0"/>
                <a:cs typeface="Times New Roman" pitchFamily="18" charset="0"/>
              </a:rPr>
              <a:t>dopaje o </a:t>
            </a:r>
            <a:r>
              <a:rPr lang="es-ES" sz="2000" b="1" i="1" dirty="0" smtClean="0">
                <a:latin typeface="Times New Roman" pitchFamily="18" charset="0"/>
                <a:cs typeface="Times New Roman" pitchFamily="18" charset="0"/>
              </a:rPr>
              <a:t>doping</a:t>
            </a:r>
            <a:r>
              <a:rPr lang="es-ES" sz="2000" dirty="0" smtClean="0">
                <a:latin typeface="Times New Roman" pitchFamily="18" charset="0"/>
                <a:cs typeface="Times New Roman" pitchFamily="18" charset="0"/>
              </a:rPr>
              <a:t> como la violación de cualquiera de estas reglas: </a:t>
            </a:r>
          </a:p>
          <a:p>
            <a:pPr lvl="0" algn="just"/>
            <a:r>
              <a:rPr lang="es-ES" sz="2000" dirty="0" smtClean="0">
                <a:latin typeface="Times New Roman" pitchFamily="18" charset="0"/>
                <a:cs typeface="Times New Roman" pitchFamily="18" charset="0"/>
              </a:rPr>
              <a:t>-La </a:t>
            </a:r>
            <a:r>
              <a:rPr lang="es-ES" sz="2000" b="1" dirty="0" smtClean="0">
                <a:latin typeface="Times New Roman" pitchFamily="18" charset="0"/>
                <a:cs typeface="Times New Roman" pitchFamily="18" charset="0"/>
              </a:rPr>
              <a:t>presencia</a:t>
            </a:r>
            <a:r>
              <a:rPr lang="es-ES" sz="2000" dirty="0" smtClean="0">
                <a:latin typeface="Times New Roman" pitchFamily="18" charset="0"/>
                <a:cs typeface="Times New Roman" pitchFamily="18" charset="0"/>
              </a:rPr>
              <a:t> de una sustancia prohibida, sus metabolitos o marcadores, en el cuerpo de un atleta.</a:t>
            </a:r>
          </a:p>
          <a:p>
            <a:pPr lvl="0" algn="just"/>
            <a:r>
              <a:rPr lang="es-ES" sz="2000" dirty="0" smtClean="0">
                <a:latin typeface="Times New Roman" pitchFamily="18" charset="0"/>
                <a:cs typeface="Times New Roman" pitchFamily="18" charset="0"/>
              </a:rPr>
              <a:t>-El </a:t>
            </a:r>
            <a:r>
              <a:rPr lang="es-ES" sz="2000" b="1" dirty="0" smtClean="0">
                <a:latin typeface="Times New Roman" pitchFamily="18" charset="0"/>
                <a:cs typeface="Times New Roman" pitchFamily="18" charset="0"/>
              </a:rPr>
              <a:t>uso</a:t>
            </a:r>
            <a:r>
              <a:rPr lang="es-ES" sz="2000" dirty="0" smtClean="0">
                <a:latin typeface="Times New Roman" pitchFamily="18" charset="0"/>
                <a:cs typeface="Times New Roman" pitchFamily="18" charset="0"/>
              </a:rPr>
              <a:t>, </a:t>
            </a:r>
            <a:r>
              <a:rPr lang="es-ES" sz="2000" b="1" dirty="0" smtClean="0">
                <a:latin typeface="Times New Roman" pitchFamily="18" charset="0"/>
                <a:cs typeface="Times New Roman" pitchFamily="18" charset="0"/>
              </a:rPr>
              <a:t>o intento </a:t>
            </a:r>
            <a:r>
              <a:rPr lang="es-ES" sz="2000" dirty="0" smtClean="0">
                <a:latin typeface="Times New Roman" pitchFamily="18" charset="0"/>
                <a:cs typeface="Times New Roman" pitchFamily="18" charset="0"/>
              </a:rPr>
              <a:t>de uso, de una sustancia o método prohibidos.</a:t>
            </a:r>
          </a:p>
          <a:p>
            <a:pPr lvl="0" algn="just"/>
            <a:r>
              <a:rPr lang="es-ES" sz="2000" dirty="0" smtClean="0">
                <a:latin typeface="Times New Roman" pitchFamily="18" charset="0"/>
                <a:cs typeface="Times New Roman" pitchFamily="18" charset="0"/>
              </a:rPr>
              <a:t>-</a:t>
            </a:r>
            <a:r>
              <a:rPr lang="es-ES" sz="2000" b="1" dirty="0" smtClean="0">
                <a:latin typeface="Times New Roman" pitchFamily="18" charset="0"/>
                <a:cs typeface="Times New Roman" pitchFamily="18" charset="0"/>
              </a:rPr>
              <a:t>Hacer trampa, o intentar </a:t>
            </a:r>
            <a:r>
              <a:rPr lang="es-ES" sz="2000" dirty="0" smtClean="0">
                <a:latin typeface="Times New Roman" pitchFamily="18" charset="0"/>
                <a:cs typeface="Times New Roman" pitchFamily="18" charset="0"/>
              </a:rPr>
              <a:t>hacer trampa de cualquier forma durante los </a:t>
            </a:r>
            <a:r>
              <a:rPr lang="es-ES" sz="2000" b="1" dirty="0" smtClean="0">
                <a:latin typeface="Times New Roman" pitchFamily="18" charset="0"/>
                <a:cs typeface="Times New Roman" pitchFamily="18" charset="0"/>
              </a:rPr>
              <a:t>controles</a:t>
            </a:r>
            <a:r>
              <a:rPr lang="es-ES" sz="2000" dirty="0" smtClean="0">
                <a:latin typeface="Times New Roman" pitchFamily="18" charset="0"/>
                <a:cs typeface="Times New Roman" pitchFamily="18" charset="0"/>
              </a:rPr>
              <a:t>.</a:t>
            </a:r>
          </a:p>
          <a:p>
            <a:pPr lvl="0" algn="just"/>
            <a:r>
              <a:rPr lang="es-ES" sz="2000" dirty="0" smtClean="0">
                <a:latin typeface="Times New Roman" pitchFamily="18" charset="0"/>
                <a:cs typeface="Times New Roman" pitchFamily="18" charset="0"/>
              </a:rPr>
              <a:t>-La </a:t>
            </a:r>
            <a:r>
              <a:rPr lang="es-ES" sz="2000" b="1" dirty="0" smtClean="0">
                <a:latin typeface="Times New Roman" pitchFamily="18" charset="0"/>
                <a:cs typeface="Times New Roman" pitchFamily="18" charset="0"/>
              </a:rPr>
              <a:t>posesión </a:t>
            </a:r>
            <a:r>
              <a:rPr lang="es-ES" sz="2000" dirty="0" smtClean="0">
                <a:latin typeface="Times New Roman" pitchFamily="18" charset="0"/>
                <a:cs typeface="Times New Roman" pitchFamily="18" charset="0"/>
              </a:rPr>
              <a:t>de sustancias prohibidas o de métodos prohibidos.</a:t>
            </a:r>
          </a:p>
          <a:p>
            <a:pPr lvl="0" algn="just"/>
            <a:r>
              <a:rPr lang="es-ES" sz="2000" dirty="0" smtClean="0">
                <a:latin typeface="Times New Roman" pitchFamily="18" charset="0"/>
                <a:cs typeface="Times New Roman" pitchFamily="18" charset="0"/>
              </a:rPr>
              <a:t>-La </a:t>
            </a:r>
            <a:r>
              <a:rPr lang="es-ES" sz="2000" b="1" dirty="0" smtClean="0">
                <a:latin typeface="Times New Roman" pitchFamily="18" charset="0"/>
                <a:cs typeface="Times New Roman" pitchFamily="18" charset="0"/>
              </a:rPr>
              <a:t>compraventa o intento </a:t>
            </a:r>
            <a:r>
              <a:rPr lang="es-ES" sz="2000" dirty="0" smtClean="0">
                <a:latin typeface="Times New Roman" pitchFamily="18" charset="0"/>
                <a:cs typeface="Times New Roman" pitchFamily="18" charset="0"/>
              </a:rPr>
              <a:t>de compraventa de sustancias prohibidas o de métodos prohibidos.</a:t>
            </a:r>
          </a:p>
          <a:p>
            <a:pPr algn="just"/>
            <a:endParaRPr lang="es-E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Formas de Dopaje</a:t>
            </a:r>
            <a:endParaRPr lang="es-ES" dirty="0"/>
          </a:p>
        </p:txBody>
      </p:sp>
      <p:sp>
        <p:nvSpPr>
          <p:cNvPr id="3" name="2 Marcador de contenido"/>
          <p:cNvSpPr>
            <a:spLocks noGrp="1"/>
          </p:cNvSpPr>
          <p:nvPr>
            <p:ph idx="1"/>
          </p:nvPr>
        </p:nvSpPr>
        <p:spPr>
          <a:xfrm>
            <a:off x="3806160" y="1412776"/>
            <a:ext cx="5337840" cy="4872608"/>
          </a:xfrm>
        </p:spPr>
        <p:txBody>
          <a:bodyPr>
            <a:normAutofit fontScale="92500" lnSpcReduction="10000"/>
          </a:bodyPr>
          <a:lstStyle/>
          <a:p>
            <a:pPr algn="just"/>
            <a:r>
              <a:rPr lang="es-ES" sz="1800" b="1" dirty="0" smtClean="0">
                <a:latin typeface="Times New Roman" pitchFamily="18" charset="0"/>
                <a:cs typeface="Times New Roman" pitchFamily="18" charset="0"/>
              </a:rPr>
              <a:t>Esteroides</a:t>
            </a:r>
            <a:r>
              <a:rPr lang="es-ES" sz="1800" dirty="0" smtClean="0">
                <a:latin typeface="Times New Roman" pitchFamily="18" charset="0"/>
                <a:cs typeface="Times New Roman" pitchFamily="18" charset="0"/>
              </a:rPr>
              <a:t>, son sustancias que, al influir en la producción de aminoácidos, contribuyen al aumento de la masa muscular y de la fuerza, así como de la agresividad. Se dice, por ejemplo, que todos los récords de levantamiento de pesas alcanzados en los últimos diez años deben atribuirse al uso de estas sustancias.</a:t>
            </a:r>
          </a:p>
          <a:p>
            <a:pPr algn="just"/>
            <a:r>
              <a:rPr lang="es-ES" sz="1800" b="1" dirty="0" smtClean="0">
                <a:latin typeface="Times New Roman" pitchFamily="18" charset="0"/>
                <a:cs typeface="Times New Roman" pitchFamily="18" charset="0"/>
              </a:rPr>
              <a:t>Estimulantes</a:t>
            </a:r>
            <a:r>
              <a:rPr lang="es-ES" sz="1800" dirty="0" smtClean="0">
                <a:latin typeface="Times New Roman" pitchFamily="18" charset="0"/>
                <a:cs typeface="Times New Roman" pitchFamily="18" charset="0"/>
              </a:rPr>
              <a:t>, como la cafeína y la estricnina, que se utilizan para estar más despierto y demorar la fatiga.</a:t>
            </a:r>
          </a:p>
          <a:p>
            <a:pPr algn="just"/>
            <a:r>
              <a:rPr lang="es-ES" sz="1800" b="1" dirty="0" smtClean="0">
                <a:latin typeface="Times New Roman" pitchFamily="18" charset="0"/>
                <a:cs typeface="Times New Roman" pitchFamily="18" charset="0"/>
              </a:rPr>
              <a:t>Analgésicos narcóticos</a:t>
            </a:r>
            <a:r>
              <a:rPr lang="es-ES" sz="1800" dirty="0" smtClean="0">
                <a:latin typeface="Times New Roman" pitchFamily="18" charset="0"/>
                <a:cs typeface="Times New Roman" pitchFamily="18" charset="0"/>
              </a:rPr>
              <a:t>, para mitigar el dolor y conseguir un efecto tranquilizante.</a:t>
            </a:r>
          </a:p>
          <a:p>
            <a:pPr algn="just"/>
            <a:r>
              <a:rPr lang="es-ES" sz="1800" b="1" dirty="0" smtClean="0">
                <a:latin typeface="Times New Roman" pitchFamily="18" charset="0"/>
                <a:cs typeface="Times New Roman" pitchFamily="18" charset="0"/>
              </a:rPr>
              <a:t>Betabloqueantes</a:t>
            </a:r>
            <a:r>
              <a:rPr lang="es-ES" sz="1800" dirty="0" smtClean="0">
                <a:latin typeface="Times New Roman" pitchFamily="18" charset="0"/>
                <a:cs typeface="Times New Roman" pitchFamily="18" charset="0"/>
              </a:rPr>
              <a:t>, sustancias que disminuyen los latidos del corazón y estabilizan el organismo, por lo que particularmente los usan los arqueros y los tiradores.</a:t>
            </a:r>
          </a:p>
          <a:p>
            <a:pPr algn="just"/>
            <a:r>
              <a:rPr lang="es-ES" sz="1800" b="1" dirty="0" smtClean="0">
                <a:latin typeface="Times New Roman" pitchFamily="18" charset="0"/>
                <a:cs typeface="Times New Roman" pitchFamily="18" charset="0"/>
              </a:rPr>
              <a:t>Diuréticos</a:t>
            </a:r>
            <a:r>
              <a:rPr lang="es-ES" sz="1800" dirty="0" smtClean="0">
                <a:latin typeface="Times New Roman" pitchFamily="18" charset="0"/>
                <a:cs typeface="Times New Roman" pitchFamily="18" charset="0"/>
              </a:rPr>
              <a:t>, para perder peso en poco tiempo y para que, cuando se lleven a cabo las pruebas, no se detecten otras sustancias prohibidas.</a:t>
            </a:r>
          </a:p>
          <a:p>
            <a:endParaRPr lang="es-ES" sz="1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179512" y="1268760"/>
            <a:ext cx="3765573" cy="5301208"/>
          </a:xfrm>
          <a:prstGeom prst="rect">
            <a:avLst/>
          </a:prstGeom>
          <a:noFill/>
          <a:ln w="9525">
            <a:noFill/>
            <a:miter lim="800000"/>
            <a:headEnd/>
            <a:tailEnd/>
          </a:ln>
        </p:spPr>
      </p:pic>
      <p:sp>
        <p:nvSpPr>
          <p:cNvPr id="5" name="4 CuadroTexto"/>
          <p:cNvSpPr txBox="1"/>
          <p:nvPr/>
        </p:nvSpPr>
        <p:spPr>
          <a:xfrm>
            <a:off x="179512" y="6488668"/>
            <a:ext cx="4104456" cy="369332"/>
          </a:xfrm>
          <a:prstGeom prst="rect">
            <a:avLst/>
          </a:prstGeom>
          <a:noFill/>
        </p:spPr>
        <p:txBody>
          <a:bodyPr wrap="square" rtlCol="0">
            <a:spAutoFit/>
          </a:bodyPr>
          <a:lstStyle/>
          <a:p>
            <a:r>
              <a:rPr lang="es-ES" sz="1400" dirty="0" smtClean="0">
                <a:latin typeface="Times New Roman" pitchFamily="18" charset="0"/>
                <a:cs typeface="Times New Roman" pitchFamily="18" charset="0"/>
              </a:rPr>
              <a:t>(Boletín oficial del estado sobre sustancias prohibidas</a:t>
            </a:r>
            <a:r>
              <a:rPr lang="es-ES" dirty="0" smtClean="0"/>
              <a:t>)</a:t>
            </a:r>
            <a:endParaRPr lang="es-E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Dopaje en la Historia…</a:t>
            </a:r>
            <a:endParaRPr lang="es-ES" dirty="0"/>
          </a:p>
        </p:txBody>
      </p:sp>
      <p:sp>
        <p:nvSpPr>
          <p:cNvPr id="3" name="2 Marcador de contenido"/>
          <p:cNvSpPr>
            <a:spLocks noGrp="1"/>
          </p:cNvSpPr>
          <p:nvPr>
            <p:ph idx="1"/>
          </p:nvPr>
        </p:nvSpPr>
        <p:spPr>
          <a:xfrm>
            <a:off x="971600" y="3356992"/>
            <a:ext cx="3672408" cy="4176464"/>
          </a:xfrm>
        </p:spPr>
        <p:txBody>
          <a:bodyPr>
            <a:noAutofit/>
          </a:bodyPr>
          <a:lstStyle/>
          <a:p>
            <a:endParaRPr lang="es-ES" sz="2000" dirty="0" smtClean="0">
              <a:latin typeface="Times New Roman" pitchFamily="18" charset="0"/>
              <a:cs typeface="Times New Roman" pitchFamily="18" charset="0"/>
            </a:endParaRPr>
          </a:p>
          <a:p>
            <a:r>
              <a:rPr lang="es-ES" sz="2000" dirty="0" smtClean="0">
                <a:latin typeface="Times New Roman" pitchFamily="18" charset="0"/>
                <a:cs typeface="Times New Roman" pitchFamily="18" charset="0"/>
              </a:rPr>
              <a:t>Época precolombina, los indios.</a:t>
            </a:r>
          </a:p>
          <a:p>
            <a:endParaRPr lang="es-ES" sz="2000" dirty="0" smtClean="0">
              <a:latin typeface="Times New Roman" pitchFamily="18" charset="0"/>
              <a:cs typeface="Times New Roman" pitchFamily="18" charset="0"/>
            </a:endParaRPr>
          </a:p>
          <a:p>
            <a:r>
              <a:rPr lang="es-ES" sz="2000" dirty="0" smtClean="0">
                <a:latin typeface="Times New Roman" pitchFamily="18" charset="0"/>
                <a:cs typeface="Times New Roman" pitchFamily="18" charset="0"/>
              </a:rPr>
              <a:t>Época Contemporánea, durante la </a:t>
            </a:r>
            <a:r>
              <a:rPr lang="es-ES" sz="2000" b="1" dirty="0" smtClean="0">
                <a:latin typeface="Times New Roman" pitchFamily="18" charset="0"/>
                <a:cs typeface="Times New Roman" pitchFamily="18" charset="0"/>
              </a:rPr>
              <a:t>Segunda Guerra Mundial.</a:t>
            </a:r>
          </a:p>
          <a:p>
            <a:endParaRPr lang="es-ES" sz="2000" dirty="0" smtClean="0">
              <a:latin typeface="Times New Roman" pitchFamily="18" charset="0"/>
              <a:cs typeface="Times New Roman" pitchFamily="18" charset="0"/>
            </a:endParaRPr>
          </a:p>
          <a:p>
            <a:r>
              <a:rPr lang="es-ES" sz="2000" dirty="0" smtClean="0">
                <a:latin typeface="Times New Roman" pitchFamily="18" charset="0"/>
                <a:cs typeface="Times New Roman" pitchFamily="18" charset="0"/>
              </a:rPr>
              <a:t>El Deporte</a:t>
            </a:r>
            <a:endParaRPr lang="es-ES" sz="2000" dirty="0">
              <a:latin typeface="Times New Roman" pitchFamily="18" charset="0"/>
              <a:cs typeface="Times New Roman" pitchFamily="18" charset="0"/>
            </a:endParaRPr>
          </a:p>
        </p:txBody>
      </p:sp>
      <p:pic>
        <p:nvPicPr>
          <p:cNvPr id="5122" name="Picture 2" descr="http://2.bp.blogspot.com/_TO44y3QOxAo/TU6S7MZYzWI/AAAAAAAAAWQ/BGAgrlDDFMM/s1600/berserker.jpg"/>
          <p:cNvPicPr>
            <a:picLocks noChangeAspect="1" noChangeArrowheads="1"/>
          </p:cNvPicPr>
          <p:nvPr/>
        </p:nvPicPr>
        <p:blipFill>
          <a:blip r:embed="rId3" cstate="print"/>
          <a:srcRect/>
          <a:stretch>
            <a:fillRect/>
          </a:stretch>
        </p:blipFill>
        <p:spPr bwMode="auto">
          <a:xfrm>
            <a:off x="1187624" y="1340768"/>
            <a:ext cx="3024336" cy="2030941"/>
          </a:xfrm>
          <a:prstGeom prst="rect">
            <a:avLst/>
          </a:prstGeom>
          <a:noFill/>
        </p:spPr>
      </p:pic>
      <p:pic>
        <p:nvPicPr>
          <p:cNvPr id="5124" name="Picture 4" descr="http://sapiens.ya.com/sosilos/images/portada.jpg"/>
          <p:cNvPicPr>
            <a:picLocks noChangeAspect="1" noChangeArrowheads="1"/>
          </p:cNvPicPr>
          <p:nvPr/>
        </p:nvPicPr>
        <p:blipFill>
          <a:blip r:embed="rId4" cstate="print"/>
          <a:srcRect/>
          <a:stretch>
            <a:fillRect/>
          </a:stretch>
        </p:blipFill>
        <p:spPr bwMode="auto">
          <a:xfrm>
            <a:off x="4387416" y="2780928"/>
            <a:ext cx="4756584" cy="4077072"/>
          </a:xfrm>
          <a:prstGeom prst="rect">
            <a:avLst/>
          </a:prstGeom>
          <a:noFill/>
        </p:spPr>
      </p:pic>
      <p:sp>
        <p:nvSpPr>
          <p:cNvPr id="7" name="2 Marcador de contenido"/>
          <p:cNvSpPr txBox="1">
            <a:spLocks/>
          </p:cNvSpPr>
          <p:nvPr/>
        </p:nvSpPr>
        <p:spPr>
          <a:xfrm>
            <a:off x="4427984" y="1196752"/>
            <a:ext cx="3672408" cy="1944216"/>
          </a:xfrm>
          <a:prstGeom prst="rect">
            <a:avLst/>
          </a:prstGeom>
        </p:spPr>
        <p:txBody>
          <a:bodyPr>
            <a:no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s-ES"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65760" indent="-283464">
              <a:spcBef>
                <a:spcPts val="600"/>
              </a:spcBef>
              <a:buClr>
                <a:schemeClr val="accent1"/>
              </a:buClr>
              <a:buSzPct val="80000"/>
              <a:buFont typeface="Wingdings 2"/>
              <a:buChar char=""/>
            </a:pPr>
            <a:r>
              <a:rPr lang="es-ES" sz="2000" dirty="0" smtClean="0">
                <a:latin typeface="Times New Roman" pitchFamily="18" charset="0"/>
                <a:cs typeface="Times New Roman" pitchFamily="18" charset="0"/>
              </a:rPr>
              <a:t>Mitología nórdica,  los invencibles guerreros Bersekers.</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s-ES"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l positivo de Alberto García por EPO conmocionó al atletismo español. REUTERS"/>
          <p:cNvPicPr>
            <a:picLocks noChangeAspect="1" noChangeArrowheads="1"/>
          </p:cNvPicPr>
          <p:nvPr/>
        </p:nvPicPr>
        <p:blipFill>
          <a:blip r:embed="rId3" cstate="print"/>
          <a:srcRect/>
          <a:stretch>
            <a:fillRect/>
          </a:stretch>
        </p:blipFill>
        <p:spPr bwMode="auto">
          <a:xfrm>
            <a:off x="5810250" y="2060848"/>
            <a:ext cx="3333750" cy="4048125"/>
          </a:xfrm>
          <a:prstGeom prst="rect">
            <a:avLst/>
          </a:prstGeom>
          <a:noFill/>
        </p:spPr>
      </p:pic>
      <p:sp>
        <p:nvSpPr>
          <p:cNvPr id="2" name="1 Título"/>
          <p:cNvSpPr>
            <a:spLocks noGrp="1"/>
          </p:cNvSpPr>
          <p:nvPr>
            <p:ph type="title"/>
          </p:nvPr>
        </p:nvSpPr>
        <p:spPr/>
        <p:txBody>
          <a:bodyPr/>
          <a:lstStyle/>
          <a:p>
            <a:r>
              <a:rPr lang="es-ES" dirty="0" smtClean="0"/>
              <a:t>Eritropoyetina (EPO)</a:t>
            </a:r>
            <a:endParaRPr lang="es-ES" dirty="0"/>
          </a:p>
        </p:txBody>
      </p:sp>
      <p:sp>
        <p:nvSpPr>
          <p:cNvPr id="3" name="2 Marcador de contenido"/>
          <p:cNvSpPr>
            <a:spLocks noGrp="1"/>
          </p:cNvSpPr>
          <p:nvPr>
            <p:ph idx="1"/>
          </p:nvPr>
        </p:nvSpPr>
        <p:spPr>
          <a:xfrm>
            <a:off x="899592" y="1628800"/>
            <a:ext cx="4896544" cy="4872608"/>
          </a:xfrm>
        </p:spPr>
        <p:txBody>
          <a:bodyPr>
            <a:normAutofit/>
          </a:bodyPr>
          <a:lstStyle/>
          <a:p>
            <a:r>
              <a:rPr lang="es-ES" sz="2000" dirty="0" smtClean="0">
                <a:latin typeface="Times New Roman" pitchFamily="18" charset="0"/>
                <a:cs typeface="Times New Roman" pitchFamily="18" charset="0"/>
              </a:rPr>
              <a:t>Uso en el dopaje: deportistas de fondo como corredores, ciclistas…</a:t>
            </a:r>
          </a:p>
          <a:p>
            <a:r>
              <a:rPr lang="es-ES" sz="2000" dirty="0" smtClean="0">
                <a:latin typeface="Times New Roman" pitchFamily="18" charset="0"/>
                <a:cs typeface="Times New Roman" pitchFamily="18" charset="0"/>
              </a:rPr>
              <a:t>Uso en la medicina: combatir la anemia.</a:t>
            </a:r>
          </a:p>
          <a:p>
            <a:r>
              <a:rPr lang="es-ES" sz="2000" dirty="0" smtClean="0">
                <a:latin typeface="Times New Roman" pitchFamily="18" charset="0"/>
                <a:cs typeface="Times New Roman" pitchFamily="18" charset="0"/>
              </a:rPr>
              <a:t>Origen: riñones.</a:t>
            </a:r>
          </a:p>
          <a:p>
            <a:r>
              <a:rPr lang="es-ES" sz="2000" dirty="0" smtClean="0">
                <a:latin typeface="Times New Roman" pitchFamily="18" charset="0"/>
                <a:cs typeface="Times New Roman" pitchFamily="18" charset="0"/>
              </a:rPr>
              <a:t>Función: esta hormona induce la formación de glóbulos rojos por la médula ósea.</a:t>
            </a:r>
          </a:p>
          <a:p>
            <a:r>
              <a:rPr lang="es-ES" sz="2000" dirty="0" smtClean="0">
                <a:latin typeface="Times New Roman" pitchFamily="18" charset="0"/>
                <a:cs typeface="Times New Roman" pitchFamily="18" charset="0"/>
              </a:rPr>
              <a:t>Repercusiones: aplicación exógena sin control puede provocar que el hematocrito alcance niveles demasiado altos. </a:t>
            </a:r>
          </a:p>
          <a:p>
            <a:r>
              <a:rPr lang="es-ES" sz="2000" dirty="0" smtClean="0">
                <a:latin typeface="Times New Roman" pitchFamily="18" charset="0"/>
                <a:cs typeface="Times New Roman" pitchFamily="18" charset="0"/>
              </a:rPr>
              <a:t>↑ Viscosidad y condensación de la sangre </a:t>
            </a:r>
            <a:r>
              <a:rPr lang="es-ES" sz="2000" dirty="0" smtClean="0">
                <a:latin typeface="Times New Roman" pitchFamily="18" charset="0"/>
                <a:cs typeface="Times New Roman" pitchFamily="18" charset="0"/>
                <a:sym typeface="Wingdings" pitchFamily="2" charset="2"/>
              </a:rPr>
              <a:t></a:t>
            </a:r>
            <a:r>
              <a:rPr lang="es-ES" sz="2000" dirty="0" smtClean="0">
                <a:latin typeface="Times New Roman" pitchFamily="18" charset="0"/>
                <a:cs typeface="Times New Roman" pitchFamily="18" charset="0"/>
              </a:rPr>
              <a:t> </a:t>
            </a:r>
            <a:r>
              <a:rPr lang="es-ES" sz="2000" b="1" dirty="0" smtClean="0">
                <a:latin typeface="Times New Roman" pitchFamily="18" charset="0"/>
                <a:cs typeface="Times New Roman" pitchFamily="18" charset="0"/>
              </a:rPr>
              <a:t>accidentes vasculares.</a:t>
            </a:r>
          </a:p>
        </p:txBody>
      </p:sp>
      <p:sp>
        <p:nvSpPr>
          <p:cNvPr id="9" name="8 CuadroTexto"/>
          <p:cNvSpPr txBox="1"/>
          <p:nvPr/>
        </p:nvSpPr>
        <p:spPr>
          <a:xfrm>
            <a:off x="6096371" y="6237312"/>
            <a:ext cx="3047629" cy="369332"/>
          </a:xfrm>
          <a:prstGeom prst="rect">
            <a:avLst/>
          </a:prstGeom>
          <a:noFill/>
        </p:spPr>
        <p:txBody>
          <a:bodyPr wrap="none" rtlCol="0">
            <a:spAutoFit/>
          </a:bodyPr>
          <a:lstStyle/>
          <a:p>
            <a:r>
              <a:rPr lang="es-ES" dirty="0" smtClean="0"/>
              <a:t>(Alberto García, positivo EPO)</a:t>
            </a:r>
            <a:endParaRPr lang="es-ES" dirty="0"/>
          </a:p>
        </p:txBody>
      </p:sp>
      <p:pic>
        <p:nvPicPr>
          <p:cNvPr id="4100" name="Picture 4" descr="http://t0.gstatic.com/images?q=tbn:ANd9GcTOCXOQKKkC7nz-3artGF_OskoqPS5NI4tIeJJYJCcovt8A0tY7xQ"/>
          <p:cNvPicPr>
            <a:picLocks noChangeAspect="1" noChangeArrowheads="1"/>
          </p:cNvPicPr>
          <p:nvPr/>
        </p:nvPicPr>
        <p:blipFill>
          <a:blip r:embed="rId4" cstate="print"/>
          <a:srcRect/>
          <a:stretch>
            <a:fillRect/>
          </a:stretch>
        </p:blipFill>
        <p:spPr bwMode="auto">
          <a:xfrm>
            <a:off x="6876256" y="260648"/>
            <a:ext cx="1584176" cy="1563147"/>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http://2.bp.blogspot.com/-B-FVOvNSS1E/TzFXyRSVhbI/AAAAAAAAAqA/hN3UAorCKJ4/s1600/alberto-contador-1.jpg"/>
          <p:cNvPicPr>
            <a:picLocks noChangeAspect="1" noChangeArrowheads="1"/>
          </p:cNvPicPr>
          <p:nvPr/>
        </p:nvPicPr>
        <p:blipFill>
          <a:blip r:embed="rId3" cstate="print"/>
          <a:srcRect/>
          <a:stretch>
            <a:fillRect/>
          </a:stretch>
        </p:blipFill>
        <p:spPr bwMode="auto">
          <a:xfrm>
            <a:off x="0" y="3212976"/>
            <a:ext cx="2251379" cy="3302022"/>
          </a:xfrm>
          <a:prstGeom prst="rect">
            <a:avLst/>
          </a:prstGeom>
          <a:noFill/>
          <a:scene3d>
            <a:camera prst="perspectiveContrastingRightFacing"/>
            <a:lightRig rig="threePt" dir="t"/>
          </a:scene3d>
        </p:spPr>
      </p:pic>
      <p:sp>
        <p:nvSpPr>
          <p:cNvPr id="2" name="1 Título"/>
          <p:cNvSpPr>
            <a:spLocks noGrp="1"/>
          </p:cNvSpPr>
          <p:nvPr>
            <p:ph type="title"/>
          </p:nvPr>
        </p:nvSpPr>
        <p:spPr/>
        <p:txBody>
          <a:bodyPr/>
          <a:lstStyle/>
          <a:p>
            <a:r>
              <a:rPr lang="es-ES" dirty="0" smtClean="0"/>
              <a:t>Clembuterol</a:t>
            </a:r>
            <a:endParaRPr lang="es-ES" dirty="0"/>
          </a:p>
        </p:txBody>
      </p:sp>
      <p:pic>
        <p:nvPicPr>
          <p:cNvPr id="22536" name="Picture 8" descr="http://i2.esmas.com/2011/06/09/227118/clenbuterol-300x350.jpg"/>
          <p:cNvPicPr>
            <a:picLocks noChangeAspect="1" noChangeArrowheads="1"/>
          </p:cNvPicPr>
          <p:nvPr/>
        </p:nvPicPr>
        <p:blipFill>
          <a:blip r:embed="rId4" cstate="print"/>
          <a:srcRect/>
          <a:stretch>
            <a:fillRect/>
          </a:stretch>
        </p:blipFill>
        <p:spPr bwMode="auto">
          <a:xfrm>
            <a:off x="7236297" y="-1"/>
            <a:ext cx="1907704" cy="2225655"/>
          </a:xfrm>
          <a:prstGeom prst="rect">
            <a:avLst/>
          </a:prstGeom>
          <a:noFill/>
        </p:spPr>
      </p:pic>
      <p:pic>
        <p:nvPicPr>
          <p:cNvPr id="22538" name="Picture 10" descr="http://canales.diariovasco.com/deportes/_images/mexico-clembuterol-positivo.jpg"/>
          <p:cNvPicPr>
            <a:picLocks noChangeAspect="1" noChangeArrowheads="1"/>
          </p:cNvPicPr>
          <p:nvPr/>
        </p:nvPicPr>
        <p:blipFill>
          <a:blip r:embed="rId5" cstate="print"/>
          <a:srcRect/>
          <a:stretch>
            <a:fillRect/>
          </a:stretch>
        </p:blipFill>
        <p:spPr bwMode="auto">
          <a:xfrm>
            <a:off x="5903640" y="4437112"/>
            <a:ext cx="3240360" cy="2420888"/>
          </a:xfrm>
          <a:prstGeom prst="rect">
            <a:avLst/>
          </a:prstGeom>
          <a:noFill/>
        </p:spPr>
      </p:pic>
      <p:sp>
        <p:nvSpPr>
          <p:cNvPr id="3" name="2 Marcador de contenido"/>
          <p:cNvSpPr>
            <a:spLocks noGrp="1"/>
          </p:cNvSpPr>
          <p:nvPr>
            <p:ph idx="1"/>
          </p:nvPr>
        </p:nvSpPr>
        <p:spPr>
          <a:xfrm>
            <a:off x="1645920" y="1268760"/>
            <a:ext cx="6094432" cy="4800600"/>
          </a:xfrm>
        </p:spPr>
        <p:txBody>
          <a:bodyPr>
            <a:normAutofit/>
          </a:bodyPr>
          <a:lstStyle/>
          <a:p>
            <a:r>
              <a:rPr lang="es-ES" sz="2000" dirty="0" smtClean="0">
                <a:latin typeface="Times New Roman" pitchFamily="18" charset="0"/>
                <a:cs typeface="Times New Roman" pitchFamily="18" charset="0"/>
              </a:rPr>
              <a:t>Uso en el dopaje: en el culturismo principalmente</a:t>
            </a:r>
          </a:p>
          <a:p>
            <a:r>
              <a:rPr lang="es-ES" sz="2000" dirty="0" smtClean="0">
                <a:latin typeface="Times New Roman" pitchFamily="18" charset="0"/>
                <a:cs typeface="Times New Roman" pitchFamily="18" charset="0"/>
              </a:rPr>
              <a:t>Uso en la medicina: broncodilatador y estudios para tratar el envejecimiento, la malnutrición… muscular</a:t>
            </a:r>
          </a:p>
          <a:p>
            <a:r>
              <a:rPr lang="es-ES" sz="2000" dirty="0" smtClean="0">
                <a:latin typeface="Times New Roman" pitchFamily="18" charset="0"/>
                <a:cs typeface="Times New Roman" pitchFamily="18" charset="0"/>
              </a:rPr>
              <a:t>Origen: químico (agonistas betaadrenérgicos, facilita la respuesta de los receptores adrenérgicos)</a:t>
            </a:r>
          </a:p>
          <a:p>
            <a:r>
              <a:rPr lang="es-ES" sz="2000" dirty="0" smtClean="0">
                <a:latin typeface="Times New Roman" pitchFamily="18" charset="0"/>
                <a:cs typeface="Times New Roman" pitchFamily="18" charset="0"/>
              </a:rPr>
              <a:t>Función: retardar la pérdida y aumentar la masa muscular y facilitar la combustión de grasas. </a:t>
            </a:r>
          </a:p>
          <a:p>
            <a:r>
              <a:rPr lang="es-ES" sz="2000" dirty="0" smtClean="0">
                <a:latin typeface="Times New Roman" pitchFamily="18" charset="0"/>
                <a:cs typeface="Times New Roman" pitchFamily="18" charset="0"/>
              </a:rPr>
              <a:t>Repercusiones: actualmente el clembuterol no puede justificarse o recomendarse como ayuda ergógena (experimentación).</a:t>
            </a:r>
            <a:endParaRPr lang="es-ES" sz="2000" b="1" dirty="0" smtClean="0">
              <a:latin typeface="Times New Roman" pitchFamily="18" charset="0"/>
              <a:cs typeface="Times New Roman" pitchFamily="18" charset="0"/>
            </a:endParaRPr>
          </a:p>
          <a:p>
            <a:endParaRPr lang="es-E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27984" y="4725144"/>
            <a:ext cx="7498080" cy="1143000"/>
          </a:xfrm>
        </p:spPr>
        <p:txBody>
          <a:bodyPr>
            <a:normAutofit/>
          </a:bodyPr>
          <a:lstStyle/>
          <a:p>
            <a:r>
              <a:rPr lang="es-ES" dirty="0" smtClean="0"/>
              <a:t>MUCHAS GRACIAS</a:t>
            </a:r>
            <a:endParaRPr lang="es-ES" dirty="0"/>
          </a:p>
        </p:txBody>
      </p:sp>
      <p:pic>
        <p:nvPicPr>
          <p:cNvPr id="24578" name="Picture 2" descr="http://blog.elutillero.com/img/camiseta-seleccion-espanola-estrella-mundial-2010.jpg"/>
          <p:cNvPicPr>
            <a:picLocks noChangeAspect="1" noChangeArrowheads="1"/>
          </p:cNvPicPr>
          <p:nvPr/>
        </p:nvPicPr>
        <p:blipFill>
          <a:blip r:embed="rId2" cstate="print"/>
          <a:srcRect/>
          <a:stretch>
            <a:fillRect/>
          </a:stretch>
        </p:blipFill>
        <p:spPr bwMode="auto">
          <a:xfrm>
            <a:off x="4759417" y="0"/>
            <a:ext cx="4384583" cy="2876287"/>
          </a:xfrm>
          <a:prstGeom prst="rect">
            <a:avLst/>
          </a:prstGeom>
          <a:noFill/>
        </p:spPr>
      </p:pic>
      <p:pic>
        <p:nvPicPr>
          <p:cNvPr id="24580" name="Picture 4" descr="http://estaticos04.cache.el-mundo.net/mundodinero/imagenes/2010/11/03/economia/1288804664_0.jpg"/>
          <p:cNvPicPr>
            <a:picLocks noChangeAspect="1" noChangeArrowheads="1"/>
          </p:cNvPicPr>
          <p:nvPr/>
        </p:nvPicPr>
        <p:blipFill>
          <a:blip r:embed="rId3" cstate="print"/>
          <a:srcRect/>
          <a:stretch>
            <a:fillRect/>
          </a:stretch>
        </p:blipFill>
        <p:spPr bwMode="auto">
          <a:xfrm>
            <a:off x="0" y="3924299"/>
            <a:ext cx="4381500" cy="2933701"/>
          </a:xfrm>
          <a:prstGeom prst="rect">
            <a:avLst/>
          </a:prstGeom>
          <a:noFill/>
        </p:spPr>
      </p:pic>
      <p:sp>
        <p:nvSpPr>
          <p:cNvPr id="6" name="5 CuadroTexto"/>
          <p:cNvSpPr txBox="1"/>
          <p:nvPr/>
        </p:nvSpPr>
        <p:spPr>
          <a:xfrm>
            <a:off x="4355976" y="3356992"/>
            <a:ext cx="1886414" cy="369332"/>
          </a:xfrm>
          <a:prstGeom prst="rect">
            <a:avLst/>
          </a:prstGeom>
          <a:noFill/>
        </p:spPr>
        <p:txBody>
          <a:bodyPr wrap="none" rtlCol="0">
            <a:spAutoFit/>
          </a:bodyPr>
          <a:lstStyle/>
          <a:p>
            <a:r>
              <a:rPr lang="es-ES" dirty="0" smtClean="0"/>
              <a:t>Que gran aplauso</a:t>
            </a:r>
            <a:endParaRPr lang="es-ES" dirty="0"/>
          </a:p>
        </p:txBody>
      </p:sp>
      <p:sp>
        <p:nvSpPr>
          <p:cNvPr id="7" name="6 Elipse"/>
          <p:cNvSpPr/>
          <p:nvPr/>
        </p:nvSpPr>
        <p:spPr>
          <a:xfrm>
            <a:off x="4067944" y="3140968"/>
            <a:ext cx="2376264"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Elipse"/>
          <p:cNvSpPr/>
          <p:nvPr/>
        </p:nvSpPr>
        <p:spPr>
          <a:xfrm>
            <a:off x="3563888" y="3789040"/>
            <a:ext cx="944488" cy="3684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Elipse"/>
          <p:cNvSpPr/>
          <p:nvPr/>
        </p:nvSpPr>
        <p:spPr>
          <a:xfrm>
            <a:off x="3059832" y="4005064"/>
            <a:ext cx="448816" cy="2327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1 Título"/>
          <p:cNvSpPr txBox="1">
            <a:spLocks/>
          </p:cNvSpPr>
          <p:nvPr/>
        </p:nvSpPr>
        <p:spPr>
          <a:xfrm>
            <a:off x="611560" y="692696"/>
            <a:ext cx="7498080" cy="11430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FAIR PLAY…</a:t>
            </a:r>
            <a:endParaRPr kumimoji="0" lang="es-E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Bibliografía</a:t>
            </a:r>
            <a:endParaRPr lang="es-ES" b="1" dirty="0"/>
          </a:p>
        </p:txBody>
      </p:sp>
      <p:sp>
        <p:nvSpPr>
          <p:cNvPr id="3" name="2 Marcador de contenido"/>
          <p:cNvSpPr>
            <a:spLocks noGrp="1"/>
          </p:cNvSpPr>
          <p:nvPr>
            <p:ph idx="1"/>
          </p:nvPr>
        </p:nvSpPr>
        <p:spPr>
          <a:xfrm>
            <a:off x="1259632" y="1340768"/>
            <a:ext cx="7498080" cy="4800600"/>
          </a:xfrm>
        </p:spPr>
        <p:txBody>
          <a:bodyPr>
            <a:normAutofit fontScale="25000" lnSpcReduction="20000"/>
          </a:bodyPr>
          <a:lstStyle/>
          <a:p>
            <a:pPr fontAlgn="base"/>
            <a:r>
              <a:rPr lang="en-US" sz="4400" b="1" u="sng" dirty="0" err="1" smtClean="0">
                <a:hlinkClick r:id="rId2"/>
              </a:rPr>
              <a:t>Kilduff</a:t>
            </a:r>
            <a:r>
              <a:rPr lang="en-US" sz="4400" b="1" u="sng" dirty="0" smtClean="0">
                <a:hlinkClick r:id="rId2"/>
              </a:rPr>
              <a:t> LP</a:t>
            </a:r>
            <a:r>
              <a:rPr lang="en-US" sz="4400" b="1" dirty="0" smtClean="0"/>
              <a:t>, </a:t>
            </a:r>
            <a:r>
              <a:rPr lang="en-US" sz="4400" b="1" u="sng" dirty="0" smtClean="0">
                <a:hlinkClick r:id="rId3"/>
              </a:rPr>
              <a:t>Cook CJ</a:t>
            </a:r>
            <a:r>
              <a:rPr lang="en-US" sz="4400" b="1" dirty="0" smtClean="0"/>
              <a:t>, </a:t>
            </a:r>
            <a:r>
              <a:rPr lang="en-US" sz="4400" b="1" u="sng" dirty="0" smtClean="0">
                <a:hlinkClick r:id="rId4"/>
              </a:rPr>
              <a:t>Manning JT</a:t>
            </a:r>
            <a:r>
              <a:rPr lang="en-US" sz="4400" b="1" dirty="0" smtClean="0"/>
              <a:t>. Digit ratio (2D:4D) and performance in male surfers. </a:t>
            </a:r>
            <a:r>
              <a:rPr lang="en-US" sz="4400" b="1" u="sng" dirty="0" smtClean="0">
                <a:hlinkClick r:id="rId5" tooltip="Journal of strength and conditioning research / National Strength &amp; Conditioning Association."/>
              </a:rPr>
              <a:t>J Strength </a:t>
            </a:r>
            <a:r>
              <a:rPr lang="en-US" sz="4400" b="1" u="sng" dirty="0" err="1" smtClean="0">
                <a:hlinkClick r:id="rId5" tooltip="Journal of strength and conditioning research / National Strength &amp; Conditioning Association."/>
              </a:rPr>
              <a:t>Cond</a:t>
            </a:r>
            <a:r>
              <a:rPr lang="en-US" sz="4400" b="1" u="sng" dirty="0" smtClean="0">
                <a:hlinkClick r:id="rId5" tooltip="Journal of strength and conditioning research / National Strength &amp; Conditioning Association."/>
              </a:rPr>
              <a:t> Res.</a:t>
            </a:r>
            <a:r>
              <a:rPr lang="es-ES" sz="4400" b="1" dirty="0" smtClean="0"/>
              <a:t> </a:t>
            </a:r>
            <a:r>
              <a:rPr lang="en-US" sz="4400" b="1" dirty="0" smtClean="0"/>
              <a:t>2011 Nov;25(11):3175-80.</a:t>
            </a:r>
            <a:endParaRPr lang="es-ES" sz="4400" b="1" dirty="0" smtClean="0"/>
          </a:p>
          <a:p>
            <a:pPr fontAlgn="base"/>
            <a:r>
              <a:rPr lang="en-US" sz="4400" b="1" u="sng" dirty="0" err="1" smtClean="0">
                <a:hlinkClick r:id="rId6"/>
              </a:rPr>
              <a:t>Zheng</a:t>
            </a:r>
            <a:r>
              <a:rPr lang="en-US" sz="4400" b="1" u="sng" dirty="0" smtClean="0">
                <a:hlinkClick r:id="rId6"/>
              </a:rPr>
              <a:t> Z</a:t>
            </a:r>
            <a:r>
              <a:rPr lang="en-US" sz="4400" b="1" dirty="0" smtClean="0"/>
              <a:t>, </a:t>
            </a:r>
            <a:r>
              <a:rPr lang="en-US" sz="4400" b="1" u="sng" dirty="0" smtClean="0">
                <a:hlinkClick r:id="rId7"/>
              </a:rPr>
              <a:t>Cohn MJ</a:t>
            </a:r>
            <a:r>
              <a:rPr lang="en-US" sz="4400" b="1" dirty="0" smtClean="0"/>
              <a:t>. Developmental basis of sexually dimorphic digit ratios. </a:t>
            </a:r>
            <a:r>
              <a:rPr lang="en-US" sz="4400" b="1" u="sng" dirty="0" smtClean="0">
                <a:hlinkClick r:id="rId8" tooltip="Proceedings of the National Academy of Sciences of the United States of America."/>
              </a:rPr>
              <a:t>Proc </a:t>
            </a:r>
            <a:r>
              <a:rPr lang="en-US" sz="4400" b="1" u="sng" dirty="0" err="1" smtClean="0">
                <a:hlinkClick r:id="rId8" tooltip="Proceedings of the National Academy of Sciences of the United States of America."/>
              </a:rPr>
              <a:t>Natl</a:t>
            </a:r>
            <a:r>
              <a:rPr lang="en-US" sz="4400" b="1" u="sng" dirty="0" smtClean="0">
                <a:hlinkClick r:id="rId8" tooltip="Proceedings of the National Academy of Sciences of the United States of America."/>
              </a:rPr>
              <a:t> </a:t>
            </a:r>
            <a:r>
              <a:rPr lang="en-US" sz="4400" b="1" u="sng" dirty="0" err="1" smtClean="0">
                <a:hlinkClick r:id="rId8" tooltip="Proceedings of the National Academy of Sciences of the United States of America."/>
              </a:rPr>
              <a:t>Acad</a:t>
            </a:r>
            <a:r>
              <a:rPr lang="en-US" sz="4400" b="1" u="sng" dirty="0" smtClean="0">
                <a:hlinkClick r:id="rId8" tooltip="Proceedings of the National Academy of Sciences of the United States of America."/>
              </a:rPr>
              <a:t> </a:t>
            </a:r>
            <a:r>
              <a:rPr lang="en-US" sz="4400" b="1" u="sng" dirty="0" err="1" smtClean="0">
                <a:hlinkClick r:id="rId8" tooltip="Proceedings of the National Academy of Sciences of the United States of America."/>
              </a:rPr>
              <a:t>Sci</a:t>
            </a:r>
            <a:r>
              <a:rPr lang="en-US" sz="4400" b="1" u="sng" dirty="0" smtClean="0">
                <a:hlinkClick r:id="rId8" tooltip="Proceedings of the National Academy of Sciences of the United States of America."/>
              </a:rPr>
              <a:t> U S A.</a:t>
            </a:r>
            <a:r>
              <a:rPr lang="es-ES" sz="4400" b="1" dirty="0" smtClean="0"/>
              <a:t> </a:t>
            </a:r>
            <a:r>
              <a:rPr lang="en-US" sz="4400" b="1" dirty="0" smtClean="0"/>
              <a:t>2011 Sep 27;108(39):16289-94. </a:t>
            </a:r>
            <a:r>
              <a:rPr lang="en-US" sz="4400" b="1" dirty="0" err="1" smtClean="0"/>
              <a:t>Epub</a:t>
            </a:r>
            <a:r>
              <a:rPr lang="en-US" sz="4400" b="1" dirty="0" smtClean="0"/>
              <a:t> 2011 Sep 6.</a:t>
            </a:r>
            <a:endParaRPr lang="es-ES" sz="4400" b="1" dirty="0" smtClean="0"/>
          </a:p>
          <a:p>
            <a:pPr fontAlgn="base"/>
            <a:r>
              <a:rPr lang="en-US" sz="4400" b="1" u="sng" dirty="0" smtClean="0">
                <a:hlinkClick r:id="rId4"/>
              </a:rPr>
              <a:t>Manning JT</a:t>
            </a:r>
            <a:r>
              <a:rPr lang="en-US" sz="4400" b="1" dirty="0" smtClean="0"/>
              <a:t>, </a:t>
            </a:r>
            <a:r>
              <a:rPr lang="en-US" sz="4400" b="1" u="sng" dirty="0" smtClean="0">
                <a:hlinkClick r:id="rId9"/>
              </a:rPr>
              <a:t>Fink B</a:t>
            </a:r>
            <a:r>
              <a:rPr lang="en-US" sz="4400" b="1" dirty="0" smtClean="0"/>
              <a:t>. Is low digit ratio linked with late menarche? Evidence from the BBC internet study. </a:t>
            </a:r>
            <a:r>
              <a:rPr lang="en-US" sz="4400" b="1" u="sng" dirty="0" smtClean="0">
                <a:hlinkClick r:id="rId10" tooltip="American journal of human biology : the official journal of the Human Biology Council."/>
              </a:rPr>
              <a:t>Am J Hum Biol.</a:t>
            </a:r>
            <a:r>
              <a:rPr lang="es-ES" sz="4400" b="1" dirty="0" smtClean="0"/>
              <a:t> </a:t>
            </a:r>
            <a:r>
              <a:rPr lang="en-US" sz="4400" b="1" dirty="0" smtClean="0"/>
              <a:t>2011 Jul-Aug;23(4):527-33. </a:t>
            </a:r>
            <a:r>
              <a:rPr lang="en-US" sz="4400" b="1" dirty="0" err="1" smtClean="0"/>
              <a:t>doi</a:t>
            </a:r>
            <a:r>
              <a:rPr lang="en-US" sz="4400" b="1" dirty="0" smtClean="0"/>
              <a:t>: 10.1002/ajhb.21186. </a:t>
            </a:r>
            <a:r>
              <a:rPr lang="en-US" sz="4400" b="1" dirty="0" err="1" smtClean="0"/>
              <a:t>Epub</a:t>
            </a:r>
            <a:r>
              <a:rPr lang="en-US" sz="4400" b="1" dirty="0" smtClean="0"/>
              <a:t> 2011 May 5.</a:t>
            </a:r>
            <a:endParaRPr lang="es-ES" sz="4400" b="1" dirty="0" smtClean="0"/>
          </a:p>
          <a:p>
            <a:pPr fontAlgn="base"/>
            <a:r>
              <a:rPr lang="en-US" sz="4400" b="1" u="sng" dirty="0" smtClean="0">
                <a:hlinkClick r:id="rId4"/>
              </a:rPr>
              <a:t>Manning JT</a:t>
            </a:r>
            <a:r>
              <a:rPr lang="en-US" sz="4400" b="1" dirty="0" smtClean="0"/>
              <a:t>, </a:t>
            </a:r>
            <a:r>
              <a:rPr lang="en-US" sz="4400" b="1" u="sng" dirty="0" smtClean="0">
                <a:hlinkClick r:id="rId9"/>
              </a:rPr>
              <a:t>Fink B</a:t>
            </a:r>
            <a:r>
              <a:rPr lang="en-US" sz="4400" b="1" dirty="0" smtClean="0"/>
              <a:t>. Digit ratio (2D:4D), dominance, reproductive success, asymmetry, and </a:t>
            </a:r>
            <a:r>
              <a:rPr lang="en-US" sz="4400" b="1" dirty="0" err="1" smtClean="0"/>
              <a:t>sociosexuality</a:t>
            </a:r>
            <a:r>
              <a:rPr lang="en-US" sz="4400" b="1" dirty="0" smtClean="0"/>
              <a:t> in the BBC Internet Study. </a:t>
            </a:r>
            <a:r>
              <a:rPr lang="en-US" sz="4400" b="1" u="sng" dirty="0" smtClean="0">
                <a:hlinkClick r:id="rId11" tooltip="American journal of human biology : the official journal of the Human Biology Council."/>
              </a:rPr>
              <a:t>Am J Hum Biol.</a:t>
            </a:r>
            <a:r>
              <a:rPr lang="es-ES" sz="4400" b="1" dirty="0" smtClean="0"/>
              <a:t> </a:t>
            </a:r>
            <a:r>
              <a:rPr lang="en-US" sz="4400" b="1" dirty="0" smtClean="0"/>
              <a:t>2008 Jul-Aug;20(4):451-61.</a:t>
            </a:r>
            <a:endParaRPr lang="es-ES" sz="4400" b="1" dirty="0" smtClean="0"/>
          </a:p>
          <a:p>
            <a:pPr fontAlgn="base"/>
            <a:r>
              <a:rPr lang="en-US" sz="4400" b="1" u="sng" dirty="0" err="1" smtClean="0">
                <a:hlinkClick r:id="rId12"/>
              </a:rPr>
              <a:t>Collaer</a:t>
            </a:r>
            <a:r>
              <a:rPr lang="en-US" sz="4400" b="1" u="sng" dirty="0" smtClean="0">
                <a:hlinkClick r:id="rId12"/>
              </a:rPr>
              <a:t> ML</a:t>
            </a:r>
            <a:r>
              <a:rPr lang="en-US" sz="4400" b="1" dirty="0" smtClean="0"/>
              <a:t>, </a:t>
            </a:r>
            <a:r>
              <a:rPr lang="en-US" sz="4400" b="1" u="sng" dirty="0" err="1" smtClean="0">
                <a:hlinkClick r:id="rId13"/>
              </a:rPr>
              <a:t>Reimers</a:t>
            </a:r>
            <a:r>
              <a:rPr lang="en-US" sz="4400" b="1" u="sng" dirty="0" smtClean="0">
                <a:hlinkClick r:id="rId13"/>
              </a:rPr>
              <a:t> S</a:t>
            </a:r>
            <a:r>
              <a:rPr lang="en-US" sz="4400" b="1" dirty="0" smtClean="0"/>
              <a:t>, </a:t>
            </a:r>
            <a:r>
              <a:rPr lang="en-US" sz="4400" b="1" u="sng" dirty="0" smtClean="0">
                <a:hlinkClick r:id="rId4"/>
              </a:rPr>
              <a:t>Manning JT</a:t>
            </a:r>
            <a:r>
              <a:rPr lang="en-US" sz="4400" b="1" dirty="0" smtClean="0"/>
              <a:t>. </a:t>
            </a:r>
            <a:r>
              <a:rPr lang="en-US" sz="4400" b="1" dirty="0" err="1" smtClean="0"/>
              <a:t>Visuospatial</a:t>
            </a:r>
            <a:r>
              <a:rPr lang="en-US" sz="4400" b="1" dirty="0" smtClean="0"/>
              <a:t> performance on an internet line judgment task and potential hormonal markers: sex, sexual orientation, and 2D:4D. </a:t>
            </a:r>
            <a:r>
              <a:rPr lang="en-US" sz="4400" b="1" u="sng" dirty="0" smtClean="0">
                <a:hlinkClick r:id="rId14" tooltip="Archives of sexual behavior."/>
              </a:rPr>
              <a:t>Arch Sex </a:t>
            </a:r>
            <a:r>
              <a:rPr lang="en-US" sz="4400" b="1" u="sng" dirty="0" err="1" smtClean="0">
                <a:hlinkClick r:id="rId14" tooltip="Archives of sexual behavior."/>
              </a:rPr>
              <a:t>Behav</a:t>
            </a:r>
            <a:r>
              <a:rPr lang="en-US" sz="4400" b="1" u="sng" dirty="0" smtClean="0">
                <a:hlinkClick r:id="rId14" tooltip="Archives of sexual behavior."/>
              </a:rPr>
              <a:t>.</a:t>
            </a:r>
            <a:r>
              <a:rPr lang="es-ES" sz="4400" b="1" dirty="0" smtClean="0"/>
              <a:t> </a:t>
            </a:r>
            <a:r>
              <a:rPr lang="en-US" sz="4400" b="1" dirty="0" smtClean="0"/>
              <a:t>2007 Apr;36(2):177-92. </a:t>
            </a:r>
            <a:r>
              <a:rPr lang="en-US" sz="4400" b="1" dirty="0" err="1" smtClean="0"/>
              <a:t>Epub</a:t>
            </a:r>
            <a:r>
              <a:rPr lang="en-US" sz="4400" b="1" dirty="0" smtClean="0"/>
              <a:t> 2007 Mar 23.</a:t>
            </a:r>
            <a:endParaRPr lang="es-ES" sz="4400" b="1" dirty="0" smtClean="0"/>
          </a:p>
          <a:p>
            <a:pPr fontAlgn="base"/>
            <a:r>
              <a:rPr lang="en-US" sz="4400" b="1" u="sng" dirty="0" smtClean="0">
                <a:hlinkClick r:id="rId4"/>
              </a:rPr>
              <a:t>Manning JT</a:t>
            </a:r>
            <a:r>
              <a:rPr lang="en-US" sz="4400" b="1" dirty="0" smtClean="0"/>
              <a:t>, </a:t>
            </a:r>
            <a:r>
              <a:rPr lang="en-US" sz="4400" b="1" u="sng" dirty="0" smtClean="0">
                <a:hlinkClick r:id="rId15"/>
              </a:rPr>
              <a:t>Churchill AJ</a:t>
            </a:r>
            <a:r>
              <a:rPr lang="en-US" sz="4400" b="1" dirty="0" smtClean="0"/>
              <a:t>, </a:t>
            </a:r>
            <a:r>
              <a:rPr lang="en-US" sz="4400" b="1" u="sng" dirty="0" smtClean="0">
                <a:hlinkClick r:id="rId16"/>
              </a:rPr>
              <a:t>Peters M</a:t>
            </a:r>
            <a:r>
              <a:rPr lang="en-US" sz="4400" b="1" dirty="0" smtClean="0"/>
              <a:t>. The effects of sex, ethnicity, and sexual orientation on self-measured digit ratio (2D:4D). </a:t>
            </a:r>
            <a:r>
              <a:rPr lang="en-US" sz="4400" b="1" u="sng" dirty="0" smtClean="0">
                <a:hlinkClick r:id="rId17" tooltip="Archives of sexual behavior."/>
              </a:rPr>
              <a:t>Arch Sex </a:t>
            </a:r>
            <a:r>
              <a:rPr lang="en-US" sz="4400" b="1" u="sng" dirty="0" err="1" smtClean="0">
                <a:hlinkClick r:id="rId17" tooltip="Archives of sexual behavior."/>
              </a:rPr>
              <a:t>Behav</a:t>
            </a:r>
            <a:r>
              <a:rPr lang="en-US" sz="4400" b="1" u="sng" dirty="0" smtClean="0">
                <a:hlinkClick r:id="rId17" tooltip="Archives of sexual behavior."/>
              </a:rPr>
              <a:t>.</a:t>
            </a:r>
            <a:r>
              <a:rPr lang="es-ES" sz="4400" b="1" dirty="0" smtClean="0"/>
              <a:t> </a:t>
            </a:r>
            <a:r>
              <a:rPr lang="en-US" sz="4400" b="1" dirty="0" smtClean="0"/>
              <a:t>2007 Apr;36(2):223-33.</a:t>
            </a:r>
            <a:endParaRPr lang="es-ES" sz="4400" b="1" dirty="0" smtClean="0"/>
          </a:p>
          <a:p>
            <a:pPr fontAlgn="base"/>
            <a:r>
              <a:rPr lang="en-US" sz="4400" b="1" u="sng" dirty="0" err="1" smtClean="0">
                <a:hlinkClick r:id="rId18"/>
              </a:rPr>
              <a:t>Voracek</a:t>
            </a:r>
            <a:r>
              <a:rPr lang="en-US" sz="4400" b="1" u="sng" dirty="0" smtClean="0">
                <a:hlinkClick r:id="rId18"/>
              </a:rPr>
              <a:t> M</a:t>
            </a:r>
            <a:r>
              <a:rPr lang="en-US" sz="4400" b="1" dirty="0" smtClean="0"/>
              <a:t>, </a:t>
            </a:r>
            <a:r>
              <a:rPr lang="en-US" sz="4400" b="1" u="sng" dirty="0" smtClean="0">
                <a:hlinkClick r:id="rId19"/>
              </a:rPr>
              <a:t>Dressler SG</a:t>
            </a:r>
            <a:r>
              <a:rPr lang="en-US" sz="4400" b="1" dirty="0" smtClean="0"/>
              <a:t>, </a:t>
            </a:r>
            <a:r>
              <a:rPr lang="en-US" sz="4400" b="1" u="sng" dirty="0" smtClean="0">
                <a:hlinkClick r:id="rId4"/>
              </a:rPr>
              <a:t>Manning JT</a:t>
            </a:r>
            <a:r>
              <a:rPr lang="en-US" sz="4400" b="1" dirty="0" smtClean="0"/>
              <a:t>. Evidence for </a:t>
            </a:r>
            <a:r>
              <a:rPr lang="en-US" sz="4400" b="1" dirty="0" err="1" smtClean="0"/>
              <a:t>assortative</a:t>
            </a:r>
            <a:r>
              <a:rPr lang="en-US" sz="4400" b="1" dirty="0" smtClean="0"/>
              <a:t> mating on digit ratio (2D:4D), a biomarker for prenatal androgen exposure. </a:t>
            </a:r>
            <a:r>
              <a:rPr lang="en-US" sz="4400" b="1" u="sng" dirty="0" smtClean="0">
                <a:hlinkClick r:id="rId20" tooltip="Journal of biosocial science."/>
              </a:rPr>
              <a:t>J </a:t>
            </a:r>
            <a:r>
              <a:rPr lang="en-US" sz="4400" b="1" u="sng" dirty="0" err="1" smtClean="0">
                <a:hlinkClick r:id="rId20" tooltip="Journal of biosocial science."/>
              </a:rPr>
              <a:t>Biosoc</a:t>
            </a:r>
            <a:r>
              <a:rPr lang="en-US" sz="4400" b="1" u="sng" dirty="0" smtClean="0">
                <a:hlinkClick r:id="rId20" tooltip="Journal of biosocial science."/>
              </a:rPr>
              <a:t> Sci.</a:t>
            </a:r>
            <a:r>
              <a:rPr lang="es-ES" sz="4400" b="1" dirty="0" smtClean="0"/>
              <a:t> </a:t>
            </a:r>
            <a:r>
              <a:rPr lang="en-US" sz="4400" b="1" dirty="0" smtClean="0"/>
              <a:t>2007 Jul;39(4):599-612. </a:t>
            </a:r>
            <a:r>
              <a:rPr lang="en-US" sz="4400" b="1" dirty="0" err="1" smtClean="0"/>
              <a:t>Epub</a:t>
            </a:r>
            <a:r>
              <a:rPr lang="en-US" sz="4400" b="1" dirty="0" smtClean="0"/>
              <a:t> 2006 Oct 20.</a:t>
            </a:r>
            <a:endParaRPr lang="es-ES" sz="4400" b="1" dirty="0" smtClean="0"/>
          </a:p>
          <a:p>
            <a:pPr fontAlgn="base"/>
            <a:r>
              <a:rPr lang="en-US" sz="4400" b="1" u="sng" dirty="0" smtClean="0">
                <a:hlinkClick r:id="rId9"/>
              </a:rPr>
              <a:t>Fink B</a:t>
            </a:r>
            <a:r>
              <a:rPr lang="en-US" sz="4400" b="1" dirty="0" smtClean="0"/>
              <a:t>, </a:t>
            </a:r>
            <a:r>
              <a:rPr lang="en-US" sz="4400" b="1" u="sng" dirty="0" err="1" smtClean="0">
                <a:hlinkClick r:id="rId21"/>
              </a:rPr>
              <a:t>Thanzami</a:t>
            </a:r>
            <a:r>
              <a:rPr lang="en-US" sz="4400" b="1" u="sng" dirty="0" smtClean="0">
                <a:hlinkClick r:id="rId21"/>
              </a:rPr>
              <a:t> V</a:t>
            </a:r>
            <a:r>
              <a:rPr lang="en-US" sz="4400" b="1" dirty="0" smtClean="0"/>
              <a:t>, </a:t>
            </a:r>
            <a:r>
              <a:rPr lang="en-US" sz="4400" b="1" u="sng" dirty="0" err="1" smtClean="0">
                <a:hlinkClick r:id="rId22"/>
              </a:rPr>
              <a:t>Seydel</a:t>
            </a:r>
            <a:r>
              <a:rPr lang="en-US" sz="4400" b="1" u="sng" dirty="0" smtClean="0">
                <a:hlinkClick r:id="rId22"/>
              </a:rPr>
              <a:t> H</a:t>
            </a:r>
            <a:r>
              <a:rPr lang="en-US" sz="4400" b="1" dirty="0" smtClean="0"/>
              <a:t>, </a:t>
            </a:r>
            <a:r>
              <a:rPr lang="en-US" sz="4400" b="1" u="sng" dirty="0" smtClean="0">
                <a:hlinkClick r:id="rId4"/>
              </a:rPr>
              <a:t>Manning JT</a:t>
            </a:r>
            <a:r>
              <a:rPr lang="en-US" sz="4400" b="1" dirty="0" smtClean="0"/>
              <a:t>. Digit ratio and hand-grip strength in German and </a:t>
            </a:r>
            <a:r>
              <a:rPr lang="en-US" sz="4400" b="1" dirty="0" err="1" smtClean="0"/>
              <a:t>Mizos</a:t>
            </a:r>
            <a:r>
              <a:rPr lang="en-US" sz="4400" b="1" dirty="0" smtClean="0"/>
              <a:t> men: cross-cultural evidence for an organizing effect of prenatal testosterone on strength. </a:t>
            </a:r>
            <a:r>
              <a:rPr lang="en-US" sz="4400" b="1" u="sng" dirty="0" smtClean="0">
                <a:hlinkClick r:id="rId23" tooltip="American journal of human biology : the official journal of the Human Biology Council."/>
              </a:rPr>
              <a:t>Am J Hum Biol.</a:t>
            </a:r>
            <a:r>
              <a:rPr lang="es-ES" sz="4400" b="1" dirty="0" smtClean="0"/>
              <a:t> </a:t>
            </a:r>
            <a:r>
              <a:rPr lang="en-US" sz="4400" b="1" dirty="0" smtClean="0"/>
              <a:t>2006 Nov-Dec;18(6):776-82.</a:t>
            </a:r>
            <a:endParaRPr lang="es-ES" sz="4400" b="1" dirty="0" smtClean="0"/>
          </a:p>
          <a:p>
            <a:pPr fontAlgn="base"/>
            <a:r>
              <a:rPr lang="en-US" sz="4400" b="1" u="sng" dirty="0" smtClean="0">
                <a:hlinkClick r:id="rId9"/>
              </a:rPr>
              <a:t>Fink B</a:t>
            </a:r>
            <a:r>
              <a:rPr lang="en-US" sz="4400" b="1" dirty="0" smtClean="0"/>
              <a:t>, </a:t>
            </a:r>
            <a:r>
              <a:rPr lang="en-US" sz="4400" b="1" u="sng" dirty="0" smtClean="0">
                <a:hlinkClick r:id="rId24"/>
              </a:rPr>
              <a:t>Brookes H</a:t>
            </a:r>
            <a:r>
              <a:rPr lang="en-US" sz="4400" b="1" dirty="0" smtClean="0"/>
              <a:t>, </a:t>
            </a:r>
            <a:r>
              <a:rPr lang="en-US" sz="4400" b="1" u="sng" dirty="0" err="1" smtClean="0">
                <a:hlinkClick r:id="rId25"/>
              </a:rPr>
              <a:t>Neave</a:t>
            </a:r>
            <a:r>
              <a:rPr lang="en-US" sz="4400" b="1" u="sng" dirty="0" smtClean="0">
                <a:hlinkClick r:id="rId25"/>
              </a:rPr>
              <a:t> N</a:t>
            </a:r>
            <a:r>
              <a:rPr lang="en-US" sz="4400" b="1" dirty="0" smtClean="0"/>
              <a:t>, </a:t>
            </a:r>
            <a:r>
              <a:rPr lang="en-US" sz="4400" b="1" u="sng" dirty="0" smtClean="0">
                <a:hlinkClick r:id="rId4"/>
              </a:rPr>
              <a:t>Manning JT</a:t>
            </a:r>
            <a:r>
              <a:rPr lang="en-US" sz="4400" b="1" dirty="0" smtClean="0"/>
              <a:t>, </a:t>
            </a:r>
            <a:r>
              <a:rPr lang="en-US" sz="4400" b="1" u="sng" dirty="0" smtClean="0">
                <a:hlinkClick r:id="rId26"/>
              </a:rPr>
              <a:t>Geary DC</a:t>
            </a:r>
            <a:r>
              <a:rPr lang="en-US" sz="4400" b="1" dirty="0" smtClean="0"/>
              <a:t>. Second to fourth digit ratio and numerical competence in children. </a:t>
            </a:r>
            <a:r>
              <a:rPr lang="en-US" sz="4400" b="1" u="sng" dirty="0" smtClean="0">
                <a:hlinkClick r:id="rId27" tooltip="Brain and cognition."/>
              </a:rPr>
              <a:t>Brain </a:t>
            </a:r>
            <a:r>
              <a:rPr lang="en-US" sz="4400" b="1" u="sng" dirty="0" err="1" smtClean="0">
                <a:hlinkClick r:id="rId27" tooltip="Brain and cognition."/>
              </a:rPr>
              <a:t>Cogn</a:t>
            </a:r>
            <a:r>
              <a:rPr lang="en-US" sz="4400" b="1" u="sng" dirty="0" smtClean="0">
                <a:hlinkClick r:id="rId27" tooltip="Brain and cognition."/>
              </a:rPr>
              <a:t>.</a:t>
            </a:r>
            <a:r>
              <a:rPr lang="es-ES" sz="4400" b="1" dirty="0" smtClean="0"/>
              <a:t> </a:t>
            </a:r>
            <a:r>
              <a:rPr lang="en-US" sz="4400" b="1" dirty="0" smtClean="0"/>
              <a:t>2006 Jul;61(2):211-8. </a:t>
            </a:r>
            <a:r>
              <a:rPr lang="en-US" sz="4400" b="1" dirty="0" err="1" smtClean="0"/>
              <a:t>Epub</a:t>
            </a:r>
            <a:r>
              <a:rPr lang="en-US" sz="4400" b="1" dirty="0" smtClean="0"/>
              <a:t> 2006 Feb 8.</a:t>
            </a:r>
            <a:endParaRPr lang="es-ES" sz="4400" b="1" dirty="0" smtClean="0"/>
          </a:p>
          <a:p>
            <a:pPr fontAlgn="base"/>
            <a:r>
              <a:rPr lang="en-US" sz="4400" b="1" u="sng" dirty="0" smtClean="0">
                <a:hlinkClick r:id="rId28"/>
              </a:rPr>
              <a:t>Sanders G</a:t>
            </a:r>
            <a:r>
              <a:rPr lang="en-US" sz="4400" b="1" dirty="0" smtClean="0"/>
              <a:t>, </a:t>
            </a:r>
            <a:r>
              <a:rPr lang="en-US" sz="4400" b="1" u="sng" dirty="0" err="1" smtClean="0">
                <a:hlinkClick r:id="rId29"/>
              </a:rPr>
              <a:t>Bereczkei</a:t>
            </a:r>
            <a:r>
              <a:rPr lang="en-US" sz="4400" b="1" u="sng" dirty="0" smtClean="0">
                <a:hlinkClick r:id="rId29"/>
              </a:rPr>
              <a:t> T</a:t>
            </a:r>
            <a:r>
              <a:rPr lang="en-US" sz="4400" b="1" dirty="0" smtClean="0"/>
              <a:t>, </a:t>
            </a:r>
            <a:r>
              <a:rPr lang="en-US" sz="4400" b="1" u="sng" dirty="0" err="1" smtClean="0">
                <a:hlinkClick r:id="rId30"/>
              </a:rPr>
              <a:t>Csatho</a:t>
            </a:r>
            <a:r>
              <a:rPr lang="en-US" sz="4400" b="1" u="sng" dirty="0" smtClean="0">
                <a:hlinkClick r:id="rId30"/>
              </a:rPr>
              <a:t> A</a:t>
            </a:r>
            <a:r>
              <a:rPr lang="en-US" sz="4400" b="1" dirty="0" smtClean="0"/>
              <a:t>, </a:t>
            </a:r>
            <a:r>
              <a:rPr lang="en-US" sz="4400" b="1" u="sng" dirty="0" smtClean="0">
                <a:hlinkClick r:id="rId31"/>
              </a:rPr>
              <a:t>Manning J</a:t>
            </a:r>
            <a:r>
              <a:rPr lang="en-US" sz="4400" b="1" dirty="0" smtClean="0"/>
              <a:t>. The ratio of the 2nd to 4th finger length predicts spatial ability in men but not women. </a:t>
            </a:r>
            <a:r>
              <a:rPr lang="en-US" sz="4400" b="1" u="sng" dirty="0" smtClean="0">
                <a:hlinkClick r:id="rId32" tooltip="Cortex; a journal devoted to the study of the nervous system and behavior."/>
              </a:rPr>
              <a:t>Cortex.</a:t>
            </a:r>
            <a:r>
              <a:rPr lang="es-ES" sz="4400" b="1" dirty="0" smtClean="0"/>
              <a:t> </a:t>
            </a:r>
            <a:r>
              <a:rPr lang="en-US" sz="4400" b="1" dirty="0" smtClean="0"/>
              <a:t>2005 Dec;41(6):789-95.</a:t>
            </a:r>
            <a:endParaRPr lang="es-ES" sz="4400" b="1" dirty="0" smtClean="0"/>
          </a:p>
          <a:p>
            <a:pPr fontAlgn="base"/>
            <a:r>
              <a:rPr lang="en-US" sz="4400" b="1" u="sng" dirty="0" smtClean="0">
                <a:hlinkClick r:id="rId9"/>
              </a:rPr>
              <a:t>Fink B</a:t>
            </a:r>
            <a:r>
              <a:rPr lang="en-US" sz="4400" b="1" dirty="0" smtClean="0"/>
              <a:t>, </a:t>
            </a:r>
            <a:r>
              <a:rPr lang="en-US" sz="4400" b="1" u="sng" dirty="0" err="1" smtClean="0">
                <a:hlinkClick r:id="rId33"/>
              </a:rPr>
              <a:t>Grammer</a:t>
            </a:r>
            <a:r>
              <a:rPr lang="en-US" sz="4400" b="1" u="sng" dirty="0" smtClean="0">
                <a:hlinkClick r:id="rId33"/>
              </a:rPr>
              <a:t> K</a:t>
            </a:r>
            <a:r>
              <a:rPr lang="en-US" sz="4400" b="1" dirty="0" smtClean="0"/>
              <a:t>, </a:t>
            </a:r>
            <a:r>
              <a:rPr lang="en-US" sz="4400" b="1" u="sng" dirty="0" err="1" smtClean="0">
                <a:hlinkClick r:id="rId34"/>
              </a:rPr>
              <a:t>Mitteroecker</a:t>
            </a:r>
            <a:r>
              <a:rPr lang="en-US" sz="4400" b="1" u="sng" dirty="0" smtClean="0">
                <a:hlinkClick r:id="rId34"/>
              </a:rPr>
              <a:t> P</a:t>
            </a:r>
            <a:r>
              <a:rPr lang="en-US" sz="4400" b="1" dirty="0" smtClean="0"/>
              <a:t>, </a:t>
            </a:r>
            <a:r>
              <a:rPr lang="en-US" sz="4400" b="1" u="sng" dirty="0" err="1" smtClean="0">
                <a:hlinkClick r:id="rId35"/>
              </a:rPr>
              <a:t>Gunz</a:t>
            </a:r>
            <a:r>
              <a:rPr lang="en-US" sz="4400" b="1" u="sng" dirty="0" smtClean="0">
                <a:hlinkClick r:id="rId35"/>
              </a:rPr>
              <a:t> P</a:t>
            </a:r>
            <a:r>
              <a:rPr lang="en-US" sz="4400" b="1" dirty="0" smtClean="0"/>
              <a:t>, </a:t>
            </a:r>
            <a:r>
              <a:rPr lang="en-US" sz="4400" b="1" u="sng" dirty="0" smtClean="0">
                <a:hlinkClick r:id="rId36"/>
              </a:rPr>
              <a:t>Schaefer K</a:t>
            </a:r>
            <a:r>
              <a:rPr lang="en-US" sz="4400" b="1" dirty="0" smtClean="0"/>
              <a:t>, </a:t>
            </a:r>
            <a:r>
              <a:rPr lang="en-US" sz="4400" b="1" u="sng" dirty="0" err="1" smtClean="0">
                <a:hlinkClick r:id="rId37"/>
              </a:rPr>
              <a:t>Bookstein</a:t>
            </a:r>
            <a:r>
              <a:rPr lang="en-US" sz="4400" b="1" u="sng" dirty="0" smtClean="0">
                <a:hlinkClick r:id="rId37"/>
              </a:rPr>
              <a:t> FL</a:t>
            </a:r>
            <a:r>
              <a:rPr lang="en-US" sz="4400" b="1" dirty="0" smtClean="0"/>
              <a:t>, </a:t>
            </a:r>
            <a:r>
              <a:rPr lang="en-US" sz="4400" b="1" u="sng" dirty="0" smtClean="0">
                <a:hlinkClick r:id="rId4"/>
              </a:rPr>
              <a:t>Manning JT</a:t>
            </a:r>
            <a:r>
              <a:rPr lang="en-US" sz="4400" b="1" dirty="0" smtClean="0"/>
              <a:t>. Second to fourth digit ratio and face shape. </a:t>
            </a:r>
            <a:r>
              <a:rPr lang="en-US" sz="4400" b="1" u="sng" dirty="0" smtClean="0">
                <a:hlinkClick r:id="rId38" tooltip="Proceedings. Biological sciences / The Royal Society."/>
              </a:rPr>
              <a:t>Proc </a:t>
            </a:r>
            <a:r>
              <a:rPr lang="en-US" sz="4400" b="1" u="sng" dirty="0" err="1" smtClean="0">
                <a:hlinkClick r:id="rId38" tooltip="Proceedings. Biological sciences / The Royal Society."/>
              </a:rPr>
              <a:t>Biol</a:t>
            </a:r>
            <a:r>
              <a:rPr lang="en-US" sz="4400" b="1" u="sng" dirty="0" smtClean="0">
                <a:hlinkClick r:id="rId38" tooltip="Proceedings. Biological sciences / The Royal Society."/>
              </a:rPr>
              <a:t> Sci.</a:t>
            </a:r>
            <a:r>
              <a:rPr lang="es-ES" sz="4400" b="1" dirty="0" smtClean="0"/>
              <a:t> </a:t>
            </a:r>
            <a:r>
              <a:rPr lang="en-US" sz="4400" b="1" dirty="0" smtClean="0"/>
              <a:t>2005 Oct 7;272(1576):1995-2001.</a:t>
            </a:r>
            <a:endParaRPr lang="es-ES" sz="4400" b="1" dirty="0" smtClean="0"/>
          </a:p>
          <a:p>
            <a:pPr fontAlgn="base"/>
            <a:r>
              <a:rPr lang="en-US" sz="4400" b="1" u="sng" dirty="0" err="1" smtClean="0">
                <a:hlinkClick r:id="rId39"/>
              </a:rPr>
              <a:t>Hönekopp</a:t>
            </a:r>
            <a:r>
              <a:rPr lang="en-US" sz="4400" b="1" u="sng" dirty="0" smtClean="0">
                <a:hlinkClick r:id="rId39"/>
              </a:rPr>
              <a:t> J</a:t>
            </a:r>
            <a:r>
              <a:rPr lang="en-US" sz="4400" b="1" dirty="0" smtClean="0"/>
              <a:t>, </a:t>
            </a:r>
            <a:r>
              <a:rPr lang="en-US" sz="4400" b="1" u="sng" dirty="0" err="1" smtClean="0">
                <a:hlinkClick r:id="rId18"/>
              </a:rPr>
              <a:t>Voracek</a:t>
            </a:r>
            <a:r>
              <a:rPr lang="en-US" sz="4400" b="1" u="sng" dirty="0" smtClean="0">
                <a:hlinkClick r:id="rId18"/>
              </a:rPr>
              <a:t> M</a:t>
            </a:r>
            <a:r>
              <a:rPr lang="en-US" sz="4400" b="1" dirty="0" smtClean="0"/>
              <a:t>, </a:t>
            </a:r>
            <a:r>
              <a:rPr lang="en-US" sz="4400" b="1" u="sng" dirty="0" smtClean="0">
                <a:hlinkClick r:id="rId4"/>
              </a:rPr>
              <a:t>Manning JT</a:t>
            </a:r>
            <a:r>
              <a:rPr lang="en-US" sz="4400" b="1" dirty="0" smtClean="0"/>
              <a:t>. 2nd to 4th digit ratio (2D:4D) and number of sex partners: evidence for effects of prenatal testosterone in men. </a:t>
            </a:r>
            <a:r>
              <a:rPr lang="en-US" sz="4400" b="1" u="sng" dirty="0" err="1" smtClean="0">
                <a:hlinkClick r:id="rId40" tooltip="Psychoneuroendocrinology."/>
              </a:rPr>
              <a:t>Psychoneuroendocrinology</a:t>
            </a:r>
            <a:r>
              <a:rPr lang="en-US" sz="4400" b="1" u="sng" dirty="0" smtClean="0">
                <a:hlinkClick r:id="rId40" tooltip="Psychoneuroendocrinology."/>
              </a:rPr>
              <a:t>.</a:t>
            </a:r>
            <a:r>
              <a:rPr lang="es-ES" sz="4400" b="1" dirty="0" smtClean="0"/>
              <a:t> </a:t>
            </a:r>
            <a:r>
              <a:rPr lang="en-US" sz="4400" b="1" dirty="0" smtClean="0"/>
              <a:t>2006 Jan;31(1):30-7. </a:t>
            </a:r>
            <a:r>
              <a:rPr lang="en-US" sz="4400" b="1" dirty="0" err="1" smtClean="0"/>
              <a:t>Epub</a:t>
            </a:r>
            <a:r>
              <a:rPr lang="en-US" sz="4400" b="1" dirty="0" smtClean="0"/>
              <a:t> 2005 Jul 6.</a:t>
            </a:r>
            <a:endParaRPr lang="es-ES" sz="4400" b="1" dirty="0" smtClean="0"/>
          </a:p>
          <a:p>
            <a:pPr fontAlgn="base"/>
            <a:r>
              <a:rPr lang="en-US" sz="4400" b="1" u="sng" dirty="0" err="1" smtClean="0">
                <a:hlinkClick r:id="rId25"/>
              </a:rPr>
              <a:t>Neave</a:t>
            </a:r>
            <a:r>
              <a:rPr lang="en-US" sz="4400" b="1" u="sng" dirty="0" smtClean="0">
                <a:hlinkClick r:id="rId25"/>
              </a:rPr>
              <a:t> N</a:t>
            </a:r>
            <a:r>
              <a:rPr lang="en-US" sz="4400" b="1" dirty="0" smtClean="0"/>
              <a:t>, </a:t>
            </a:r>
            <a:r>
              <a:rPr lang="en-US" sz="4400" b="1" u="sng" dirty="0" smtClean="0">
                <a:hlinkClick r:id="rId41"/>
              </a:rPr>
              <a:t>Laing S</a:t>
            </a:r>
            <a:r>
              <a:rPr lang="en-US" sz="4400" b="1" dirty="0" smtClean="0"/>
              <a:t>, </a:t>
            </a:r>
            <a:r>
              <a:rPr lang="en-US" sz="4400" b="1" u="sng" dirty="0" smtClean="0">
                <a:hlinkClick r:id="rId9"/>
              </a:rPr>
              <a:t>Fink B</a:t>
            </a:r>
            <a:r>
              <a:rPr lang="en-US" sz="4400" b="1" dirty="0" smtClean="0"/>
              <a:t>, </a:t>
            </a:r>
            <a:r>
              <a:rPr lang="en-US" sz="4400" b="1" u="sng" dirty="0" smtClean="0">
                <a:hlinkClick r:id="rId4"/>
              </a:rPr>
              <a:t>Manning JT</a:t>
            </a:r>
            <a:r>
              <a:rPr lang="en-US" sz="4400" b="1" dirty="0" smtClean="0"/>
              <a:t>. Second to fourth digit ratio, testosterone and perceived male dominance. </a:t>
            </a:r>
            <a:r>
              <a:rPr lang="en-US" sz="4400" b="1" u="sng" dirty="0" smtClean="0">
                <a:hlinkClick r:id="rId42" tooltip="Proceedings. Biological sciences / The Royal Society."/>
              </a:rPr>
              <a:t>Proc </a:t>
            </a:r>
            <a:r>
              <a:rPr lang="en-US" sz="4400" b="1" u="sng" dirty="0" err="1" smtClean="0">
                <a:hlinkClick r:id="rId42" tooltip="Proceedings. Biological sciences / The Royal Society."/>
              </a:rPr>
              <a:t>Biol</a:t>
            </a:r>
            <a:r>
              <a:rPr lang="en-US" sz="4400" b="1" u="sng" dirty="0" smtClean="0">
                <a:hlinkClick r:id="rId42" tooltip="Proceedings. Biological sciences / The Royal Society."/>
              </a:rPr>
              <a:t> Sci.</a:t>
            </a:r>
            <a:r>
              <a:rPr lang="es-ES" sz="4400" b="1" dirty="0" smtClean="0"/>
              <a:t> </a:t>
            </a:r>
            <a:r>
              <a:rPr lang="en-US" sz="4400" b="1" dirty="0" smtClean="0"/>
              <a:t>2003 Oct 22;270(1529):2167-72.</a:t>
            </a:r>
            <a:endParaRPr lang="es-ES" sz="4400" b="1" dirty="0" smtClean="0"/>
          </a:p>
          <a:p>
            <a:pPr fontAlgn="base"/>
            <a:r>
              <a:rPr lang="en-US" sz="4400" b="1" u="sng" dirty="0" smtClean="0">
                <a:hlinkClick r:id="rId43"/>
              </a:rPr>
              <a:t>Muller DC</a:t>
            </a:r>
            <a:r>
              <a:rPr lang="en-US" sz="4400" b="1" dirty="0" smtClean="0"/>
              <a:t>, </a:t>
            </a:r>
            <a:r>
              <a:rPr lang="en-US" sz="4400" b="1" u="sng" dirty="0" smtClean="0">
                <a:hlinkClick r:id="rId44"/>
              </a:rPr>
              <a:t>Giles GG</a:t>
            </a:r>
            <a:r>
              <a:rPr lang="en-US" sz="4400" b="1" dirty="0" smtClean="0"/>
              <a:t>, </a:t>
            </a:r>
            <a:r>
              <a:rPr lang="en-US" sz="4400" b="1" u="sng" dirty="0" smtClean="0">
                <a:hlinkClick r:id="rId45"/>
              </a:rPr>
              <a:t>Bassett J</a:t>
            </a:r>
            <a:r>
              <a:rPr lang="en-US" sz="4400" b="1" dirty="0" smtClean="0"/>
              <a:t>, </a:t>
            </a:r>
            <a:r>
              <a:rPr lang="en-US" sz="4400" b="1" u="sng" dirty="0" smtClean="0">
                <a:hlinkClick r:id="rId46"/>
              </a:rPr>
              <a:t>Morris HA</a:t>
            </a:r>
            <a:r>
              <a:rPr lang="en-US" sz="4400" b="1" dirty="0" smtClean="0"/>
              <a:t>, </a:t>
            </a:r>
            <a:r>
              <a:rPr lang="en-US" sz="4400" b="1" u="sng" dirty="0" smtClean="0">
                <a:hlinkClick r:id="rId4"/>
              </a:rPr>
              <a:t>Manning JT</a:t>
            </a:r>
            <a:r>
              <a:rPr lang="en-US" sz="4400" b="1" dirty="0" smtClean="0"/>
              <a:t>, </a:t>
            </a:r>
            <a:r>
              <a:rPr lang="en-US" sz="4400" b="1" u="sng" dirty="0" smtClean="0">
                <a:hlinkClick r:id="rId47"/>
              </a:rPr>
              <a:t>Hopper JL</a:t>
            </a:r>
            <a:r>
              <a:rPr lang="en-US" sz="4400" b="1" dirty="0" smtClean="0"/>
              <a:t>, </a:t>
            </a:r>
            <a:r>
              <a:rPr lang="en-US" sz="4400" b="1" u="sng" dirty="0" smtClean="0">
                <a:hlinkClick r:id="rId48"/>
              </a:rPr>
              <a:t>English DR</a:t>
            </a:r>
            <a:r>
              <a:rPr lang="en-US" sz="4400" b="1" dirty="0" smtClean="0"/>
              <a:t>, </a:t>
            </a:r>
            <a:r>
              <a:rPr lang="en-US" sz="4400" b="1" u="sng" dirty="0" err="1" smtClean="0">
                <a:hlinkClick r:id="rId49"/>
              </a:rPr>
              <a:t>Severi</a:t>
            </a:r>
            <a:r>
              <a:rPr lang="en-US" sz="4400" b="1" u="sng" dirty="0" smtClean="0">
                <a:hlinkClick r:id="rId49"/>
              </a:rPr>
              <a:t> G</a:t>
            </a:r>
            <a:r>
              <a:rPr lang="en-US" sz="4400" b="1" dirty="0" smtClean="0"/>
              <a:t>. Second to fourth digit ratio (2D:4D) and concentrations of circulating sex hormones in adulthood. </a:t>
            </a:r>
            <a:r>
              <a:rPr lang="en-US" sz="4400" b="1" u="sng" dirty="0" err="1" smtClean="0">
                <a:hlinkClick r:id="rId50" tooltip="Reproductive biology and endocrinology : RB&amp;E."/>
              </a:rPr>
              <a:t>Reprod</a:t>
            </a:r>
            <a:r>
              <a:rPr lang="en-US" sz="4400" b="1" u="sng" dirty="0" smtClean="0">
                <a:hlinkClick r:id="rId50" tooltip="Reproductive biology and endocrinology : RB&amp;E."/>
              </a:rPr>
              <a:t> </a:t>
            </a:r>
            <a:r>
              <a:rPr lang="en-US" sz="4400" b="1" u="sng" dirty="0" err="1" smtClean="0">
                <a:hlinkClick r:id="rId50" tooltip="Reproductive biology and endocrinology : RB&amp;E."/>
              </a:rPr>
              <a:t>Biol</a:t>
            </a:r>
            <a:r>
              <a:rPr lang="en-US" sz="4400" b="1" u="sng" dirty="0" smtClean="0">
                <a:hlinkClick r:id="rId50" tooltip="Reproductive biology and endocrinology : RB&amp;E."/>
              </a:rPr>
              <a:t> </a:t>
            </a:r>
            <a:r>
              <a:rPr lang="en-US" sz="4400" b="1" u="sng" dirty="0" err="1" smtClean="0">
                <a:hlinkClick r:id="rId50" tooltip="Reproductive biology and endocrinology : RB&amp;E."/>
              </a:rPr>
              <a:t>Endocrinol</a:t>
            </a:r>
            <a:r>
              <a:rPr lang="en-US" sz="4400" b="1" u="sng" dirty="0" smtClean="0">
                <a:hlinkClick r:id="rId50" tooltip="Reproductive biology and endocrinology : RB&amp;E."/>
              </a:rPr>
              <a:t>.</a:t>
            </a:r>
            <a:r>
              <a:rPr lang="es-ES" sz="4400" b="1" dirty="0" smtClean="0"/>
              <a:t> </a:t>
            </a:r>
            <a:r>
              <a:rPr lang="en-US" sz="4400" b="1" dirty="0" smtClean="0"/>
              <a:t>2011 Apr 27;9:57.</a:t>
            </a:r>
            <a:endParaRPr lang="es-ES" sz="4400" b="1" dirty="0" smtClean="0"/>
          </a:p>
          <a:p>
            <a:endParaRPr lang="es-E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35608" y="188640"/>
            <a:ext cx="7498080" cy="6059760"/>
          </a:xfrm>
        </p:spPr>
        <p:txBody>
          <a:bodyPr>
            <a:normAutofit fontScale="32500" lnSpcReduction="20000"/>
          </a:bodyPr>
          <a:lstStyle/>
          <a:p>
            <a:r>
              <a:rPr lang="en-US" sz="3700" dirty="0" smtClean="0"/>
              <a:t>Hill, Randy; Simpson, Ben; Manning, John; </a:t>
            </a:r>
            <a:r>
              <a:rPr lang="en-US" sz="3700" dirty="0" err="1" smtClean="0"/>
              <a:t>Kilduff</a:t>
            </a:r>
            <a:r>
              <a:rPr lang="en-US" sz="3700" dirty="0" smtClean="0"/>
              <a:t>, Liam. Right–left digit ratio (2D:4D) and maximal oxygen uptake. Journal of Sports Sciences Jan2012, Vol. 30 Issue 2, p129</a:t>
            </a:r>
            <a:endParaRPr lang="es-ES" sz="3700" dirty="0" smtClean="0"/>
          </a:p>
          <a:p>
            <a:r>
              <a:rPr lang="en-US" sz="3700" dirty="0" err="1" smtClean="0"/>
              <a:t>Kilduff</a:t>
            </a:r>
            <a:r>
              <a:rPr lang="en-US" sz="3700" dirty="0" smtClean="0"/>
              <a:t>, Liam P.; Cook, Christian J.; Manning, John T. DIGIT RATIO (2D:4D) AND PERFORMANCE IN MALE SURFERS. Journal of Strength &amp; Conditioning Research (Lippincott Williams &amp; Wilkins) Nov2011, Vol. 25 Issue 11, p3175.</a:t>
            </a:r>
            <a:endParaRPr lang="es-ES" sz="3700" dirty="0" smtClean="0"/>
          </a:p>
          <a:p>
            <a:r>
              <a:rPr lang="en-US" sz="3700" dirty="0" smtClean="0"/>
              <a:t>Beaton A, </a:t>
            </a:r>
            <a:r>
              <a:rPr lang="en-US" sz="3700" dirty="0" err="1" smtClean="0"/>
              <a:t>Rudling</a:t>
            </a:r>
            <a:r>
              <a:rPr lang="en-US" sz="3700" dirty="0" smtClean="0"/>
              <a:t> N, </a:t>
            </a:r>
            <a:r>
              <a:rPr lang="en-US" sz="3700" dirty="0" err="1" smtClean="0"/>
              <a:t>Kissling</a:t>
            </a:r>
            <a:r>
              <a:rPr lang="en-US" sz="3700" dirty="0" smtClean="0"/>
              <a:t> C, </a:t>
            </a:r>
            <a:r>
              <a:rPr lang="en-US" sz="3700" dirty="0" err="1" smtClean="0"/>
              <a:t>Taurines</a:t>
            </a:r>
            <a:r>
              <a:rPr lang="en-US" sz="3700" dirty="0" smtClean="0"/>
              <a:t> R, </a:t>
            </a:r>
            <a:r>
              <a:rPr lang="en-US" sz="3700" dirty="0" err="1" smtClean="0"/>
              <a:t>Thome</a:t>
            </a:r>
            <a:r>
              <a:rPr lang="en-US" sz="3700" dirty="0" smtClean="0"/>
              <a:t> J. Digit ratio (2D:4D), salivary testosterone, and handedness. Laterality [serial on the Internet]. (2011, Mar), [cited April 8, 2012]; 16(2): 136-155.</a:t>
            </a:r>
            <a:endParaRPr lang="es-ES" sz="3700" dirty="0" smtClean="0"/>
          </a:p>
          <a:p>
            <a:r>
              <a:rPr lang="en-US" sz="3700" b="1" dirty="0" err="1" smtClean="0"/>
              <a:t>Voracek</a:t>
            </a:r>
            <a:r>
              <a:rPr lang="en-US" sz="3700" dirty="0" smtClean="0"/>
              <a:t>, M.; Reimer, B.; Dressler, S. G., Scandinavian. Digit ratio (2D:4D) predicts sporting success among female fencers independent from physical, experience, and personality factors </a:t>
            </a:r>
            <a:r>
              <a:rPr lang="en-US" sz="3700" dirty="0" err="1" smtClean="0"/>
              <a:t>Voracek</a:t>
            </a:r>
            <a:r>
              <a:rPr lang="en-US" sz="3700" dirty="0" smtClean="0"/>
              <a:t> et al. 2D:4D and fencing. Journal of Medicine &amp; Science in Sports Dec2010, Vol. 20 Issue 6, p853</a:t>
            </a:r>
            <a:endParaRPr lang="es-ES" sz="3700" dirty="0" smtClean="0"/>
          </a:p>
          <a:p>
            <a:r>
              <a:rPr lang="en-US" sz="3700" dirty="0" err="1" smtClean="0"/>
              <a:t>Voracek</a:t>
            </a:r>
            <a:r>
              <a:rPr lang="en-US" sz="3700" dirty="0" smtClean="0"/>
              <a:t>, Martin; Reimer, Barbara; </a:t>
            </a:r>
            <a:r>
              <a:rPr lang="en-US" sz="3700" dirty="0" err="1" smtClean="0"/>
              <a:t>Ertl</a:t>
            </a:r>
            <a:r>
              <a:rPr lang="en-US" sz="3700" dirty="0" smtClean="0"/>
              <a:t>, Clara; Dressler, Stefan G. DIGIT RATIO (2D:4D), LATERAL PREFERENCES, AND PERFORMANCE IN FENCING. Perceptual &amp; Motor Skills Oct2006, Vol. 103 Issue 2, p427</a:t>
            </a:r>
            <a:endParaRPr lang="es-ES" sz="3700" dirty="0" smtClean="0"/>
          </a:p>
          <a:p>
            <a:r>
              <a:rPr lang="en-US" sz="3700" dirty="0" err="1" smtClean="0"/>
              <a:t>Bescos</a:t>
            </a:r>
            <a:r>
              <a:rPr lang="en-US" sz="3700" dirty="0" smtClean="0"/>
              <a:t>, Raul; </a:t>
            </a:r>
            <a:r>
              <a:rPr lang="en-US" sz="3700" dirty="0" err="1" smtClean="0"/>
              <a:t>Esteve</a:t>
            </a:r>
            <a:r>
              <a:rPr lang="en-US" sz="3700" dirty="0" smtClean="0"/>
              <a:t>, Marc; </a:t>
            </a:r>
            <a:r>
              <a:rPr lang="en-US" sz="3700" dirty="0" err="1" smtClean="0"/>
              <a:t>Porta</a:t>
            </a:r>
            <a:r>
              <a:rPr lang="en-US" sz="3700" dirty="0" smtClean="0"/>
              <a:t>, </a:t>
            </a:r>
            <a:r>
              <a:rPr lang="en-US" sz="3700" dirty="0" err="1" smtClean="0"/>
              <a:t>Jordi</a:t>
            </a:r>
            <a:r>
              <a:rPr lang="en-US" sz="3700" dirty="0" smtClean="0"/>
              <a:t>; </a:t>
            </a:r>
            <a:r>
              <a:rPr lang="en-US" sz="3700" dirty="0" err="1" smtClean="0"/>
              <a:t>Mateu</a:t>
            </a:r>
            <a:r>
              <a:rPr lang="en-US" sz="3700" dirty="0" smtClean="0"/>
              <a:t>, </a:t>
            </a:r>
            <a:r>
              <a:rPr lang="en-US" sz="3700" dirty="0" err="1" smtClean="0"/>
              <a:t>Merce</a:t>
            </a:r>
            <a:r>
              <a:rPr lang="en-US" sz="3700" dirty="0" smtClean="0"/>
              <a:t>; </a:t>
            </a:r>
            <a:r>
              <a:rPr lang="en-US" sz="3700" dirty="0" err="1" smtClean="0"/>
              <a:t>Irurtia</a:t>
            </a:r>
            <a:r>
              <a:rPr lang="en-US" sz="3700" dirty="0" smtClean="0"/>
              <a:t>, Alfredo; </a:t>
            </a:r>
            <a:r>
              <a:rPr lang="en-US" sz="3700" dirty="0" err="1" smtClean="0"/>
              <a:t>Voracek</a:t>
            </a:r>
            <a:r>
              <a:rPr lang="en-US" sz="3700" dirty="0" smtClean="0"/>
              <a:t>, Martin. Prenatal programming of sporting success: Associations of digit ratio (2D:4D), a putative marker for prenatal androgen action, with world rankings in female fencers. Journal of Sports Sciences Apr2009, Vol. 27 Issue 6, p625</a:t>
            </a:r>
            <a:endParaRPr lang="es-ES" sz="3700" dirty="0" smtClean="0"/>
          </a:p>
          <a:p>
            <a:r>
              <a:rPr lang="en-US" sz="3700" dirty="0" smtClean="0"/>
              <a:t>BENNETT, M.; MANNING, J. T.; COOK, C. J.; KILDUFF, L. P. Digit ratio (2D:4D) and performance in elite rugby players. Journal of Sports Sciences Nov2010, Vol. 28 Issue 13, p1415</a:t>
            </a:r>
            <a:endParaRPr lang="es-ES" sz="3700" dirty="0" smtClean="0"/>
          </a:p>
          <a:p>
            <a:r>
              <a:rPr lang="en-US" sz="3700" dirty="0" smtClean="0"/>
              <a:t>Manning, J. T.; Peters, M. Digit ratio (2D:4D) and hand preference for writing in the BBC Internet Study. Laterality Sep2009, Vol. 14 Issue 5, p528</a:t>
            </a:r>
            <a:endParaRPr lang="es-ES" sz="3700" dirty="0" smtClean="0"/>
          </a:p>
          <a:p>
            <a:r>
              <a:rPr lang="en-US" sz="3700" dirty="0" err="1" smtClean="0"/>
              <a:t>Opaszowski</a:t>
            </a:r>
            <a:r>
              <a:rPr lang="en-US" sz="3700" dirty="0" smtClean="0"/>
              <a:t>, B.H.; </a:t>
            </a:r>
            <a:r>
              <a:rPr lang="en-US" sz="3700" dirty="0" err="1" smtClean="0"/>
              <a:t>Busko</a:t>
            </a:r>
            <a:r>
              <a:rPr lang="en-US" sz="3700" dirty="0" smtClean="0"/>
              <a:t>, K. Plasma growth hormone, </a:t>
            </a:r>
            <a:r>
              <a:rPr lang="en-US" sz="3700" dirty="0" err="1" smtClean="0"/>
              <a:t>cortisol</a:t>
            </a:r>
            <a:r>
              <a:rPr lang="en-US" sz="3700" dirty="0" smtClean="0"/>
              <a:t> and testosterone responses to repeated and intermittent </a:t>
            </a:r>
            <a:r>
              <a:rPr lang="en-US" sz="3700" dirty="0" err="1" smtClean="0"/>
              <a:t>ergometer</a:t>
            </a:r>
            <a:r>
              <a:rPr lang="en-US" sz="3700" dirty="0" smtClean="0"/>
              <a:t> exercise at different </a:t>
            </a:r>
            <a:r>
              <a:rPr lang="en-US" sz="3700" dirty="0" err="1" smtClean="0"/>
              <a:t>pedalling</a:t>
            </a:r>
            <a:r>
              <a:rPr lang="en-US" sz="3700" dirty="0" smtClean="0"/>
              <a:t> rates. Biology of Sport 2003: Vol. 20 Issue 2. p. 159-172</a:t>
            </a:r>
            <a:endParaRPr lang="es-ES" sz="3700" dirty="0" smtClean="0"/>
          </a:p>
          <a:p>
            <a:r>
              <a:rPr lang="en-US" sz="3700" dirty="0" smtClean="0"/>
              <a:t>Manning, J.T. The ratio of 2nd to 4th digit length and performance in skiing. Journal of Sports Medicine &amp; Physical Fitness Dec 2002: Vol. 42 Issue </a:t>
            </a:r>
            <a:r>
              <a:rPr lang="en-US" sz="3700" b="1" dirty="0" smtClean="0"/>
              <a:t>4</a:t>
            </a:r>
            <a:r>
              <a:rPr lang="en-US" sz="3700" dirty="0" smtClean="0"/>
              <a:t>. p. 446-450</a:t>
            </a:r>
            <a:endParaRPr lang="es-ES" sz="3700" dirty="0" smtClean="0"/>
          </a:p>
          <a:p>
            <a:r>
              <a:rPr lang="en-US" sz="3700" dirty="0" smtClean="0">
                <a:hlinkClick r:id="rId2" tooltip="Haga clic para buscar más entradas de este autor"/>
              </a:rPr>
              <a:t>Boustead, G </a:t>
            </a:r>
            <a:r>
              <a:rPr lang="en-US" sz="3700" dirty="0" err="1" smtClean="0">
                <a:hlinkClick r:id="rId2" tooltip="Haga clic para buscar más entradas de este autor"/>
              </a:rPr>
              <a:t>G</a:t>
            </a:r>
            <a:r>
              <a:rPr lang="en-US" sz="3700" dirty="0" smtClean="0"/>
              <a:t>; </a:t>
            </a:r>
            <a:r>
              <a:rPr lang="en-US" sz="3700" dirty="0" err="1" smtClean="0">
                <a:hlinkClick r:id="rId3" tooltip="Haga clic para buscar más entradas de este autor"/>
              </a:rPr>
              <a:t>Bornman</a:t>
            </a:r>
            <a:r>
              <a:rPr lang="en-US" sz="3700" dirty="0" smtClean="0">
                <a:hlinkClick r:id="rId3" tooltip="Haga clic para buscar más entradas de este autor"/>
              </a:rPr>
              <a:t>, M</a:t>
            </a:r>
            <a:r>
              <a:rPr lang="es-ES" sz="3700" dirty="0" smtClean="0"/>
              <a:t> </a:t>
            </a:r>
            <a:r>
              <a:rPr lang="en-US" sz="3700" dirty="0" err="1" smtClean="0">
                <a:hlinkClick r:id="rId4" tooltip="Haga clic para buscar más entradas de este autor"/>
              </a:rPr>
              <a:t>Reif</a:t>
            </a:r>
            <a:r>
              <a:rPr lang="en-US" sz="3700" dirty="0" smtClean="0">
                <a:hlinkClick r:id="rId4" tooltip="Haga clic para buscar más entradas de este autor"/>
              </a:rPr>
              <a:t>, S </a:t>
            </a:r>
            <a:r>
              <a:rPr lang="en-US" sz="3700" dirty="0" err="1" smtClean="0">
                <a:hlinkClick r:id="rId4" tooltip="Haga clic para buscar más entradas de este autor"/>
              </a:rPr>
              <a:t>S</a:t>
            </a:r>
            <a:r>
              <a:rPr lang="en-US" sz="3700" dirty="0" smtClean="0"/>
              <a:t>; </a:t>
            </a:r>
            <a:r>
              <a:rPr lang="en-US" sz="3700" dirty="0" err="1" smtClean="0">
                <a:hlinkClick r:id="rId5" tooltip="Haga clic para buscar más entradas de este autor"/>
              </a:rPr>
              <a:t>Oosthuizen</a:t>
            </a:r>
            <a:r>
              <a:rPr lang="en-US" sz="3700" dirty="0" smtClean="0">
                <a:hlinkClick r:id="rId5" tooltip="Haga clic para buscar más entradas de este autor"/>
              </a:rPr>
              <a:t>, J M JM</a:t>
            </a:r>
            <a:r>
              <a:rPr lang="en-US" sz="3700" dirty="0" smtClean="0"/>
              <a:t>; </a:t>
            </a:r>
            <a:r>
              <a:rPr lang="en-US" sz="3700" dirty="0" err="1" smtClean="0">
                <a:hlinkClick r:id="rId6" tooltip="Haga clic para buscar más entradas de este autor"/>
              </a:rPr>
              <a:t>Luus</a:t>
            </a:r>
            <a:r>
              <a:rPr lang="en-US" sz="3700" dirty="0" smtClean="0">
                <a:hlinkClick r:id="rId6" tooltip="Haga clic para buscar más entradas de este autor"/>
              </a:rPr>
              <a:t>, H G HG</a:t>
            </a:r>
            <a:r>
              <a:rPr lang="en-US" sz="3700" dirty="0" smtClean="0"/>
              <a:t>; et al. Testicular compression during exercise: serum testosterone levels. </a:t>
            </a:r>
            <a:r>
              <a:rPr lang="en-US" sz="3700" u="sng" dirty="0" smtClean="0">
                <a:hlinkClick r:id="rId7" tooltip="Haga clic para buscar más entradas de esta revista"/>
              </a:rPr>
              <a:t>Archives of </a:t>
            </a:r>
            <a:r>
              <a:rPr lang="en-US" sz="3700" u="sng" dirty="0" err="1" smtClean="0">
                <a:hlinkClick r:id="rId7" tooltip="Haga clic para buscar más entradas de esta revista"/>
              </a:rPr>
              <a:t>andrology</a:t>
            </a:r>
            <a:r>
              <a:rPr lang="es-ES" sz="3700" dirty="0" smtClean="0">
                <a:hlinkClick r:id="rId8" tooltip="Hacer clic para buscar más entradas de este número"/>
              </a:rPr>
              <a:t> </a:t>
            </a:r>
            <a:r>
              <a:rPr lang="en-US" sz="3700" u="sng" dirty="0" smtClean="0">
                <a:hlinkClick r:id="rId8" tooltip="Hacer clic para buscar más entradas de este número"/>
              </a:rPr>
              <a:t>30. 3</a:t>
            </a:r>
            <a:r>
              <a:rPr lang="es-ES" sz="3700" dirty="0" smtClean="0"/>
              <a:t> </a:t>
            </a:r>
            <a:r>
              <a:rPr lang="en-US" sz="3700" dirty="0" smtClean="0"/>
              <a:t>(1993 May-Jun): 209-211.)</a:t>
            </a:r>
            <a:endParaRPr lang="es-ES" sz="3700" dirty="0" smtClean="0"/>
          </a:p>
          <a:p>
            <a:r>
              <a:rPr lang="en-US" sz="3700" dirty="0" err="1" smtClean="0">
                <a:hlinkClick r:id="rId9" tooltip="Haga clic para buscar más entradas de este autor"/>
              </a:rPr>
              <a:t>Spiering</a:t>
            </a:r>
            <a:r>
              <a:rPr lang="en-US" sz="3700" dirty="0" smtClean="0">
                <a:hlinkClick r:id="rId9" tooltip="Haga clic para buscar más entradas de este autor"/>
              </a:rPr>
              <a:t>, Barry A BA</a:t>
            </a:r>
            <a:r>
              <a:rPr lang="en-US" sz="3700" dirty="0" smtClean="0"/>
              <a:t>; </a:t>
            </a:r>
            <a:r>
              <a:rPr lang="en-US" sz="3700" dirty="0" smtClean="0">
                <a:hlinkClick r:id="rId10" tooltip="Haga clic para buscar más entradas de este autor"/>
              </a:rPr>
              <a:t>Kraemer, William J WJ</a:t>
            </a:r>
            <a:r>
              <a:rPr lang="en-US" sz="3700" dirty="0" smtClean="0"/>
              <a:t>; </a:t>
            </a:r>
            <a:r>
              <a:rPr lang="en-US" sz="3700" dirty="0" err="1" smtClean="0">
                <a:hlinkClick r:id="rId11" tooltip="Haga clic para buscar más entradas de este autor"/>
              </a:rPr>
              <a:t>Vingren</a:t>
            </a:r>
            <a:r>
              <a:rPr lang="en-US" sz="3700" dirty="0" smtClean="0">
                <a:hlinkClick r:id="rId11" tooltip="Haga clic para buscar más entradas de este autor"/>
              </a:rPr>
              <a:t>, </a:t>
            </a:r>
            <a:r>
              <a:rPr lang="en-US" sz="3700" dirty="0" err="1" smtClean="0">
                <a:hlinkClick r:id="rId11" tooltip="Haga clic para buscar más entradas de este autor"/>
              </a:rPr>
              <a:t>Jakob</a:t>
            </a:r>
            <a:r>
              <a:rPr lang="en-US" sz="3700" dirty="0" smtClean="0">
                <a:hlinkClick r:id="rId11" tooltip="Haga clic para buscar más entradas de este autor"/>
              </a:rPr>
              <a:t> L JL</a:t>
            </a:r>
            <a:r>
              <a:rPr lang="en-US" sz="3700" dirty="0" smtClean="0"/>
              <a:t>; </a:t>
            </a:r>
            <a:r>
              <a:rPr lang="en-US" sz="3700" dirty="0" err="1" smtClean="0">
                <a:hlinkClick r:id="rId12" tooltip="Haga clic para buscar más entradas de este autor"/>
              </a:rPr>
              <a:t>Ratamess</a:t>
            </a:r>
            <a:r>
              <a:rPr lang="en-US" sz="3700" dirty="0" smtClean="0">
                <a:hlinkClick r:id="rId12" tooltip="Haga clic para buscar más entradas de este autor"/>
              </a:rPr>
              <a:t>, Nicholas A NA</a:t>
            </a:r>
            <a:r>
              <a:rPr lang="en-US" sz="3700" dirty="0" smtClean="0"/>
              <a:t>; </a:t>
            </a:r>
            <a:r>
              <a:rPr lang="en-US" sz="3700" dirty="0" smtClean="0">
                <a:hlinkClick r:id="rId13" tooltip="Haga clic para buscar más entradas de este autor"/>
              </a:rPr>
              <a:t>Anderson, Jeffrey M JM</a:t>
            </a:r>
            <a:r>
              <a:rPr lang="en-US" sz="3700" dirty="0" smtClean="0"/>
              <a:t>; et al. </a:t>
            </a:r>
            <a:r>
              <a:rPr lang="en-US" sz="3700" dirty="0" smtClean="0">
                <a:hlinkClick r:id="rId14" tooltip="Haga clic para buscar más entradas de este autor"/>
              </a:rPr>
              <a:t>Wood, Ruth I RI</a:t>
            </a:r>
            <a:r>
              <a:rPr lang="en-US" sz="3700" dirty="0" smtClean="0"/>
              <a:t>; </a:t>
            </a:r>
            <a:r>
              <a:rPr lang="en-US" sz="3700" dirty="0" smtClean="0">
                <a:hlinkClick r:id="rId15" tooltip="Haga clic para buscar más entradas de este autor"/>
              </a:rPr>
              <a:t>Stanton, Steven J SJ</a:t>
            </a:r>
            <a:r>
              <a:rPr lang="en-US" sz="3700" dirty="0" smtClean="0"/>
              <a:t>. Testosterone and sport: current perspectives. </a:t>
            </a:r>
            <a:r>
              <a:rPr lang="en-US" sz="3700" u="sng" dirty="0" smtClean="0">
                <a:hlinkClick r:id="rId16" tooltip="Haga clic para buscar más entradas de esta revista"/>
              </a:rPr>
              <a:t>Hormones and behavior</a:t>
            </a:r>
            <a:r>
              <a:rPr lang="en-US" sz="3700" u="sng" dirty="0" smtClean="0">
                <a:hlinkClick r:id="rId17" tooltip="Hacer clic para buscar más entradas de este número"/>
              </a:rPr>
              <a:t>61. 1</a:t>
            </a:r>
            <a:r>
              <a:rPr lang="es-ES" sz="3700" dirty="0" smtClean="0"/>
              <a:t> </a:t>
            </a:r>
            <a:r>
              <a:rPr lang="en-US" sz="3700" dirty="0" smtClean="0"/>
              <a:t>(January 2012): 147-155.</a:t>
            </a:r>
            <a:endParaRPr lang="es-ES" sz="3700" dirty="0" smtClean="0"/>
          </a:p>
          <a:p>
            <a:r>
              <a:rPr lang="en-US" sz="3700" dirty="0" smtClean="0"/>
              <a:t>Elevated endogenous testosterone concentrations potentiate muscle androgen receptor responses to resistance exercise. </a:t>
            </a:r>
            <a:r>
              <a:rPr lang="en-US" sz="3700" u="sng" dirty="0" smtClean="0">
                <a:hlinkClick r:id="rId18" tooltip="Haga clic para buscar más entradas de esta revista"/>
              </a:rPr>
              <a:t>The Journal of steroid biochemistry and molecular biology</a:t>
            </a:r>
            <a:r>
              <a:rPr lang="en-US" sz="3700" u="sng" dirty="0" smtClean="0">
                <a:hlinkClick r:id="rId19" tooltip="Hacer clic para buscar más entradas de este número"/>
              </a:rPr>
              <a:t>114. 3-5</a:t>
            </a:r>
            <a:r>
              <a:rPr lang="es-ES" sz="3700" dirty="0" smtClean="0"/>
              <a:t> </a:t>
            </a:r>
            <a:r>
              <a:rPr lang="en-US" sz="3700" dirty="0" smtClean="0"/>
              <a:t>(April 2009): 195-199.</a:t>
            </a:r>
            <a:endParaRPr lang="es-ES" sz="3700" dirty="0" smtClean="0"/>
          </a:p>
          <a:p>
            <a:r>
              <a:rPr lang="en-US" sz="3700" dirty="0" smtClean="0">
                <a:hlinkClick r:id="rId20" tooltip="Haga clic para buscar más entradas de este autor"/>
              </a:rPr>
              <a:t>Braun, Barry B</a:t>
            </a:r>
            <a:r>
              <a:rPr lang="en-US" sz="3700" dirty="0" smtClean="0"/>
              <a:t>; </a:t>
            </a:r>
            <a:r>
              <a:rPr lang="en-US" sz="3700" dirty="0" err="1" smtClean="0">
                <a:hlinkClick r:id="rId21" tooltip="Haga clic para buscar más entradas de este autor"/>
              </a:rPr>
              <a:t>Gerson</a:t>
            </a:r>
            <a:r>
              <a:rPr lang="en-US" sz="3700" dirty="0" smtClean="0">
                <a:hlinkClick r:id="rId21" tooltip="Haga clic para buscar más entradas de este autor"/>
              </a:rPr>
              <a:t>, Laura L</a:t>
            </a:r>
            <a:r>
              <a:rPr lang="en-US" sz="3700" dirty="0" smtClean="0"/>
              <a:t>; </a:t>
            </a:r>
            <a:r>
              <a:rPr lang="en-US" sz="3700" dirty="0" err="1" smtClean="0">
                <a:hlinkClick r:id="rId22" tooltip="Haga clic para buscar más entradas de este autor"/>
              </a:rPr>
              <a:t>Hagobian</a:t>
            </a:r>
            <a:r>
              <a:rPr lang="en-US" sz="3700" dirty="0" smtClean="0">
                <a:hlinkClick r:id="rId22" tooltip="Haga clic para buscar más entradas de este autor"/>
              </a:rPr>
              <a:t>, Todd T</a:t>
            </a:r>
            <a:r>
              <a:rPr lang="en-US" sz="3700" dirty="0" smtClean="0"/>
              <a:t>; </a:t>
            </a:r>
            <a:r>
              <a:rPr lang="en-US" sz="3700" dirty="0" smtClean="0">
                <a:hlinkClick r:id="rId23" tooltip="Haga clic para buscar más entradas de este autor"/>
              </a:rPr>
              <a:t>Grow, Daniel D</a:t>
            </a:r>
            <a:r>
              <a:rPr lang="en-US" sz="3700" dirty="0" smtClean="0"/>
              <a:t>; </a:t>
            </a:r>
            <a:r>
              <a:rPr lang="en-US" sz="3700" dirty="0" err="1" smtClean="0">
                <a:hlinkClick r:id="rId24" tooltip="Haga clic para buscar más entradas de este autor"/>
              </a:rPr>
              <a:t>Chipkin</a:t>
            </a:r>
            <a:r>
              <a:rPr lang="en-US" sz="3700" dirty="0" smtClean="0">
                <a:hlinkClick r:id="rId24" tooltip="Haga clic para buscar más entradas de este autor"/>
              </a:rPr>
              <a:t>, Stuart R SR</a:t>
            </a:r>
            <a:r>
              <a:rPr lang="en-US" sz="3700" dirty="0" smtClean="0"/>
              <a:t>; et al. No effect of short-term testosterone manipulation on exercise substrate metabolism in men. </a:t>
            </a:r>
            <a:r>
              <a:rPr lang="en-US" sz="3700" u="sng" dirty="0" smtClean="0">
                <a:hlinkClick r:id="rId25" tooltip="Haga clic para buscar más entradas de esta revista"/>
              </a:rPr>
              <a:t>Journal of applied physiology (Bethesda, Md. : 1985)</a:t>
            </a:r>
            <a:r>
              <a:rPr lang="en-US" sz="3700" u="sng" dirty="0" smtClean="0">
                <a:hlinkClick r:id="rId26" tooltip="Hacer clic para buscar más entradas de este número"/>
              </a:rPr>
              <a:t>99. 5</a:t>
            </a:r>
            <a:r>
              <a:rPr lang="es-ES" sz="3700" dirty="0" smtClean="0"/>
              <a:t> </a:t>
            </a:r>
            <a:r>
              <a:rPr lang="en-US" sz="3700" dirty="0" smtClean="0"/>
              <a:t>(November 2005): 1930-1937.</a:t>
            </a:r>
            <a:endParaRPr lang="es-ES" sz="3700" dirty="0" smtClean="0"/>
          </a:p>
          <a:p>
            <a:endParaRPr lang="es-E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35608" y="188640"/>
            <a:ext cx="7498080" cy="6059760"/>
          </a:xfrm>
        </p:spPr>
        <p:txBody>
          <a:bodyPr>
            <a:noAutofit/>
          </a:bodyPr>
          <a:lstStyle/>
          <a:p>
            <a:r>
              <a:rPr lang="en-US" sz="1100" dirty="0" smtClean="0">
                <a:hlinkClick r:id="rId2" tooltip="Haga clic para buscar más entradas de este autor"/>
              </a:rPr>
              <a:t>Sakamoto, K </a:t>
            </a:r>
            <a:r>
              <a:rPr lang="en-US" sz="1100" dirty="0" err="1" smtClean="0">
                <a:hlinkClick r:id="rId2" tooltip="Haga clic para buscar más entradas de este autor"/>
              </a:rPr>
              <a:t>K</a:t>
            </a:r>
            <a:r>
              <a:rPr lang="en-US" sz="1100" dirty="0" smtClean="0"/>
              <a:t>; </a:t>
            </a:r>
            <a:r>
              <a:rPr lang="en-US" sz="1100" dirty="0" smtClean="0">
                <a:hlinkClick r:id="rId3" tooltip="Haga clic para buscar más entradas de este autor"/>
              </a:rPr>
              <a:t>Wakabayashi, I </a:t>
            </a:r>
            <a:r>
              <a:rPr lang="en-US" sz="1100" dirty="0" err="1" smtClean="0">
                <a:hlinkClick r:id="rId3" tooltip="Haga clic para buscar más entradas de este autor"/>
              </a:rPr>
              <a:t>I</a:t>
            </a:r>
            <a:r>
              <a:rPr lang="en-US" sz="1100" dirty="0" smtClean="0"/>
              <a:t>; </a:t>
            </a:r>
            <a:r>
              <a:rPr lang="en-US" sz="1100" dirty="0" smtClean="0">
                <a:hlinkClick r:id="rId4" tooltip="Haga clic para buscar más entradas de este autor"/>
              </a:rPr>
              <a:t>Yoshimoto, S </a:t>
            </a:r>
            <a:r>
              <a:rPr lang="en-US" sz="1100" dirty="0" err="1" smtClean="0">
                <a:hlinkClick r:id="rId4" tooltip="Haga clic para buscar más entradas de este autor"/>
              </a:rPr>
              <a:t>S</a:t>
            </a:r>
            <a:r>
              <a:rPr lang="en-US" sz="1100" dirty="0" smtClean="0"/>
              <a:t>; </a:t>
            </a:r>
            <a:r>
              <a:rPr lang="en-US" sz="1100" dirty="0" smtClean="0">
                <a:hlinkClick r:id="rId5" tooltip="Haga clic para buscar más entradas de este autor"/>
              </a:rPr>
              <a:t>Masui, H </a:t>
            </a:r>
            <a:r>
              <a:rPr lang="en-US" sz="1100" dirty="0" err="1" smtClean="0">
                <a:hlinkClick r:id="rId5" tooltip="Haga clic para buscar más entradas de este autor"/>
              </a:rPr>
              <a:t>H</a:t>
            </a:r>
            <a:r>
              <a:rPr lang="en-US" sz="1100" dirty="0" smtClean="0"/>
              <a:t>; </a:t>
            </a:r>
            <a:r>
              <a:rPr lang="en-US" sz="1100" dirty="0" err="1" smtClean="0">
                <a:hlinkClick r:id="rId6" tooltip="Haga clic para buscar más entradas de este autor"/>
              </a:rPr>
              <a:t>Katsuno</a:t>
            </a:r>
            <a:r>
              <a:rPr lang="en-US" sz="1100" dirty="0" smtClean="0">
                <a:hlinkClick r:id="rId6" tooltip="Haga clic para buscar más entradas de este autor"/>
              </a:rPr>
              <a:t>, S </a:t>
            </a:r>
            <a:r>
              <a:rPr lang="en-US" sz="1100" dirty="0" err="1" smtClean="0">
                <a:hlinkClick r:id="rId6" tooltip="Haga clic para buscar más entradas de este autor"/>
              </a:rPr>
              <a:t>S</a:t>
            </a:r>
            <a:r>
              <a:rPr lang="en-US" sz="1100" dirty="0" smtClean="0"/>
              <a:t>; et al. Effects of physical exercise and cold stimulation on serum testosterone level in men. </a:t>
            </a:r>
            <a:r>
              <a:rPr lang="en-US" sz="1100" u="sng" dirty="0" smtClean="0">
                <a:hlinkClick r:id="rId7" tooltip="Haga clic para buscar más entradas de esta revista"/>
              </a:rPr>
              <a:t>Nihon </a:t>
            </a:r>
            <a:r>
              <a:rPr lang="en-US" sz="1100" u="sng" dirty="0" err="1" smtClean="0">
                <a:hlinkClick r:id="rId7" tooltip="Haga clic para buscar más entradas de esta revista"/>
              </a:rPr>
              <a:t>eiseigaku</a:t>
            </a:r>
            <a:r>
              <a:rPr lang="en-US" sz="1100" u="sng" dirty="0" smtClean="0">
                <a:hlinkClick r:id="rId7" tooltip="Haga clic para buscar más entradas de esta revista"/>
              </a:rPr>
              <a:t> </a:t>
            </a:r>
            <a:r>
              <a:rPr lang="en-US" sz="1100" u="sng" dirty="0" err="1" smtClean="0">
                <a:hlinkClick r:id="rId7" tooltip="Haga clic para buscar más entradas de esta revista"/>
              </a:rPr>
              <a:t>zasshi</a:t>
            </a:r>
            <a:r>
              <a:rPr lang="en-US" sz="1100" u="sng" dirty="0" smtClean="0">
                <a:hlinkClick r:id="rId7" tooltip="Haga clic para buscar más entradas de esta revista"/>
              </a:rPr>
              <a:t>. Japanese journal of hygiene</a:t>
            </a:r>
            <a:r>
              <a:rPr lang="es-ES" sz="1100" dirty="0" smtClean="0">
                <a:hlinkClick r:id="rId8" tooltip="Hacer clic para buscar más entradas de este número"/>
              </a:rPr>
              <a:t> </a:t>
            </a:r>
            <a:r>
              <a:rPr lang="en-US" sz="1100" u="sng" dirty="0" smtClean="0">
                <a:hlinkClick r:id="rId8" tooltip="Hacer clic para buscar más entradas de este número"/>
              </a:rPr>
              <a:t>46. 2</a:t>
            </a:r>
            <a:r>
              <a:rPr lang="es-ES" sz="1100" dirty="0" smtClean="0"/>
              <a:t> </a:t>
            </a:r>
            <a:r>
              <a:rPr lang="en-US" sz="1100" dirty="0" smtClean="0"/>
              <a:t>(June 1991): 635-638.</a:t>
            </a:r>
            <a:endParaRPr lang="es-ES" sz="1100" dirty="0" smtClean="0"/>
          </a:p>
          <a:p>
            <a:r>
              <a:rPr lang="en-US" sz="1100" dirty="0" err="1" smtClean="0">
                <a:hlinkClick r:id="rId9" tooltip="Haga clic para buscar más entradas de este autor"/>
              </a:rPr>
              <a:t>Rogerson</a:t>
            </a:r>
            <a:r>
              <a:rPr lang="en-US" sz="1100" dirty="0" smtClean="0">
                <a:hlinkClick r:id="rId9" tooltip="Haga clic para buscar más entradas de este autor"/>
              </a:rPr>
              <a:t>, Shane S</a:t>
            </a:r>
            <a:r>
              <a:rPr lang="en-US" sz="1100" dirty="0" smtClean="0"/>
              <a:t>; </a:t>
            </a:r>
            <a:r>
              <a:rPr lang="en-US" sz="1100" dirty="0" err="1" smtClean="0">
                <a:hlinkClick r:id="rId10" tooltip="Haga clic para buscar más entradas de este autor"/>
              </a:rPr>
              <a:t>Weatherby</a:t>
            </a:r>
            <a:r>
              <a:rPr lang="en-US" sz="1100" dirty="0" smtClean="0">
                <a:hlinkClick r:id="rId10" tooltip="Haga clic para buscar más entradas de este autor"/>
              </a:rPr>
              <a:t>, Robert P RP</a:t>
            </a:r>
            <a:r>
              <a:rPr lang="en-US" sz="1100" dirty="0" smtClean="0"/>
              <a:t>; </a:t>
            </a:r>
            <a:r>
              <a:rPr lang="en-US" sz="1100" dirty="0" err="1" smtClean="0">
                <a:hlinkClick r:id="rId11" tooltip="Haga clic para buscar más entradas de este autor"/>
              </a:rPr>
              <a:t>Deakin</a:t>
            </a:r>
            <a:r>
              <a:rPr lang="en-US" sz="1100" dirty="0" smtClean="0">
                <a:hlinkClick r:id="rId11" tooltip="Haga clic para buscar más entradas de este autor"/>
              </a:rPr>
              <a:t>, Glen B GB</a:t>
            </a:r>
            <a:r>
              <a:rPr lang="en-US" sz="1100" dirty="0" smtClean="0"/>
              <a:t>; </a:t>
            </a:r>
            <a:r>
              <a:rPr lang="en-US" sz="1100" dirty="0" smtClean="0">
                <a:hlinkClick r:id="rId12" tooltip="Haga clic para buscar más entradas de este autor"/>
              </a:rPr>
              <a:t>Meir, Rudi A </a:t>
            </a:r>
            <a:r>
              <a:rPr lang="en-US" sz="1100" dirty="0" err="1" smtClean="0">
                <a:hlinkClick r:id="rId12" tooltip="Haga clic para buscar más entradas de este autor"/>
              </a:rPr>
              <a:t>RA</a:t>
            </a:r>
            <a:r>
              <a:rPr lang="en-US" sz="1100" dirty="0" err="1" smtClean="0"/>
              <a:t>;</a:t>
            </a:r>
            <a:r>
              <a:rPr lang="en-US" sz="1100" dirty="0" err="1" smtClean="0">
                <a:hlinkClick r:id="rId13" tooltip="Haga clic para buscar más entradas de este autor"/>
              </a:rPr>
              <a:t>Coutts</a:t>
            </a:r>
            <a:r>
              <a:rPr lang="en-US" sz="1100" dirty="0" smtClean="0">
                <a:hlinkClick r:id="rId13" tooltip="Haga clic para buscar más entradas de este autor"/>
              </a:rPr>
              <a:t>, Rosanne A RA</a:t>
            </a:r>
            <a:r>
              <a:rPr lang="en-US" sz="1100" dirty="0" smtClean="0"/>
              <a:t>; et al. The effect of short-term use of testosterone </a:t>
            </a:r>
            <a:r>
              <a:rPr lang="en-US" sz="1100" dirty="0" err="1" smtClean="0"/>
              <a:t>enanthate</a:t>
            </a:r>
            <a:r>
              <a:rPr lang="en-US" sz="1100" dirty="0" smtClean="0"/>
              <a:t> on muscular strength and power in healthy young men. </a:t>
            </a:r>
            <a:r>
              <a:rPr lang="en-US" sz="1100" u="sng" dirty="0" smtClean="0">
                <a:hlinkClick r:id="rId14" tooltip="Haga clic para buscar más entradas de esta revista"/>
              </a:rPr>
              <a:t>Journal of strength and conditioning research / National Strength &amp; Conditioning Association</a:t>
            </a:r>
            <a:r>
              <a:rPr lang="en-US" sz="1100" u="sng" dirty="0" smtClean="0">
                <a:hlinkClick r:id="rId15" tooltip="Hacer clic para buscar más entradas de este número"/>
              </a:rPr>
              <a:t>21. 2</a:t>
            </a:r>
            <a:r>
              <a:rPr lang="es-ES" sz="1100" dirty="0" smtClean="0"/>
              <a:t> </a:t>
            </a:r>
            <a:r>
              <a:rPr lang="en-US" sz="1100" dirty="0" smtClean="0"/>
              <a:t>(May 2007): 354-361.</a:t>
            </a:r>
            <a:endParaRPr lang="es-ES" sz="1100" dirty="0" smtClean="0"/>
          </a:p>
          <a:p>
            <a:r>
              <a:rPr lang="en-US" sz="1100" dirty="0" err="1" smtClean="0">
                <a:hlinkClick r:id="rId16" tooltip="Haga clic para buscar más entradas de este autor"/>
              </a:rPr>
              <a:t>Storer</a:t>
            </a:r>
            <a:r>
              <a:rPr lang="en-US" sz="1100" dirty="0" smtClean="0">
                <a:hlinkClick r:id="rId16" tooltip="Haga clic para buscar más entradas de este autor"/>
              </a:rPr>
              <a:t>, Thomas W TW</a:t>
            </a:r>
            <a:r>
              <a:rPr lang="en-US" sz="1100" dirty="0" smtClean="0"/>
              <a:t>; </a:t>
            </a:r>
            <a:r>
              <a:rPr lang="en-US" sz="1100" dirty="0" err="1" smtClean="0">
                <a:hlinkClick r:id="rId17" tooltip="Haga clic para buscar más entradas de este autor"/>
              </a:rPr>
              <a:t>Magliano</a:t>
            </a:r>
            <a:r>
              <a:rPr lang="en-US" sz="1100" dirty="0" smtClean="0">
                <a:hlinkClick r:id="rId17" tooltip="Haga clic para buscar más entradas de este autor"/>
              </a:rPr>
              <a:t>, Lynne L</a:t>
            </a:r>
            <a:r>
              <a:rPr lang="en-US" sz="1100" dirty="0" smtClean="0"/>
              <a:t>; </a:t>
            </a:r>
            <a:r>
              <a:rPr lang="en-US" sz="1100" dirty="0" smtClean="0">
                <a:hlinkClick r:id="rId18" tooltip="Haga clic para buscar más entradas de este autor"/>
              </a:rPr>
              <a:t>Woodhouse, Linda L</a:t>
            </a:r>
            <a:r>
              <a:rPr lang="en-US" sz="1100" dirty="0" smtClean="0"/>
              <a:t>; </a:t>
            </a:r>
            <a:r>
              <a:rPr lang="en-US" sz="1100" dirty="0" smtClean="0">
                <a:hlinkClick r:id="rId19" tooltip="Haga clic para buscar más entradas de este autor"/>
              </a:rPr>
              <a:t>Lee, Martin L ML</a:t>
            </a:r>
            <a:r>
              <a:rPr lang="en-US" sz="1100" dirty="0" smtClean="0"/>
              <a:t>; </a:t>
            </a:r>
            <a:r>
              <a:rPr lang="en-US" sz="1100" dirty="0" err="1" smtClean="0">
                <a:hlinkClick r:id="rId20" tooltip="Haga clic para buscar más entradas de este autor"/>
              </a:rPr>
              <a:t>Dzekov</a:t>
            </a:r>
            <a:r>
              <a:rPr lang="en-US" sz="1100" dirty="0" smtClean="0">
                <a:hlinkClick r:id="rId20" tooltip="Haga clic para buscar más entradas de este autor"/>
              </a:rPr>
              <a:t>, Connie C</a:t>
            </a:r>
            <a:r>
              <a:rPr lang="en-US" sz="1100" dirty="0" smtClean="0"/>
              <a:t>; et al. Testosterone dose-dependently increases maximal voluntary strength and leg power, but does not affect fatigability or specific tension. </a:t>
            </a:r>
            <a:r>
              <a:rPr lang="en-US" sz="1100" u="sng" dirty="0" smtClean="0">
                <a:hlinkClick r:id="rId21" tooltip="Haga clic para buscar más entradas de esta revista"/>
              </a:rPr>
              <a:t>The Journal of clinical endocrinology and metabolism</a:t>
            </a:r>
            <a:r>
              <a:rPr lang="en-US" sz="1100" u="sng" dirty="0" smtClean="0">
                <a:hlinkClick r:id="rId22" tooltip="Hacer clic para buscar más entradas de este número"/>
              </a:rPr>
              <a:t>88. 4</a:t>
            </a:r>
            <a:r>
              <a:rPr lang="es-ES" sz="1100" dirty="0" smtClean="0"/>
              <a:t> </a:t>
            </a:r>
            <a:r>
              <a:rPr lang="en-US" sz="1100" dirty="0" smtClean="0"/>
              <a:t>(April 2003): 1478-1485.</a:t>
            </a:r>
            <a:endParaRPr lang="es-ES" sz="1100" dirty="0" smtClean="0"/>
          </a:p>
          <a:p>
            <a:r>
              <a:rPr lang="en-US" sz="1100" dirty="0" err="1" smtClean="0">
                <a:hlinkClick r:id="rId23" tooltip="Haga clic para buscar más entradas de este autor"/>
              </a:rPr>
              <a:t>Basaria</a:t>
            </a:r>
            <a:r>
              <a:rPr lang="en-US" sz="1100" dirty="0" smtClean="0">
                <a:hlinkClick r:id="rId23" tooltip="Haga clic para buscar más entradas de este autor"/>
              </a:rPr>
              <a:t>, </a:t>
            </a:r>
            <a:r>
              <a:rPr lang="en-US" sz="1100" dirty="0" err="1" smtClean="0">
                <a:hlinkClick r:id="rId23" tooltip="Haga clic para buscar más entradas de este autor"/>
              </a:rPr>
              <a:t>Shehzad</a:t>
            </a:r>
            <a:r>
              <a:rPr lang="en-US" sz="1100" dirty="0" smtClean="0">
                <a:hlinkClick r:id="rId23" tooltip="Haga clic para buscar más entradas de este autor"/>
              </a:rPr>
              <a:t> S</a:t>
            </a:r>
            <a:r>
              <a:rPr lang="en-US" sz="1100" dirty="0" smtClean="0"/>
              <a:t>; </a:t>
            </a:r>
            <a:r>
              <a:rPr lang="en-US" sz="1100" dirty="0" err="1" smtClean="0">
                <a:hlinkClick r:id="rId24" tooltip="Haga clic para buscar más entradas de este autor"/>
              </a:rPr>
              <a:t>Coviello</a:t>
            </a:r>
            <a:r>
              <a:rPr lang="en-US" sz="1100" dirty="0" smtClean="0">
                <a:hlinkClick r:id="rId24" tooltip="Haga clic para buscar más entradas de este autor"/>
              </a:rPr>
              <a:t>, Andrea D AD</a:t>
            </a:r>
            <a:r>
              <a:rPr lang="en-US" sz="1100" dirty="0" smtClean="0"/>
              <a:t>; </a:t>
            </a:r>
            <a:r>
              <a:rPr lang="en-US" sz="1100" dirty="0" err="1" smtClean="0">
                <a:hlinkClick r:id="rId25" tooltip="Haga clic para buscar más entradas de este autor"/>
              </a:rPr>
              <a:t>Travison</a:t>
            </a:r>
            <a:r>
              <a:rPr lang="en-US" sz="1100" dirty="0" smtClean="0">
                <a:hlinkClick r:id="rId25" tooltip="Haga clic para buscar más entradas de este autor"/>
              </a:rPr>
              <a:t>, Thomas G TG</a:t>
            </a:r>
            <a:r>
              <a:rPr lang="en-US" sz="1100" dirty="0" smtClean="0"/>
              <a:t>; </a:t>
            </a:r>
            <a:r>
              <a:rPr lang="en-US" sz="1100" dirty="0" err="1" smtClean="0">
                <a:hlinkClick r:id="rId26" tooltip="Haga clic para buscar más entradas de este autor"/>
              </a:rPr>
              <a:t>Storer</a:t>
            </a:r>
            <a:r>
              <a:rPr lang="en-US" sz="1100" dirty="0" smtClean="0">
                <a:hlinkClick r:id="rId26" tooltip="Haga clic para buscar más entradas de este autor"/>
              </a:rPr>
              <a:t>, Thomas W TW</a:t>
            </a:r>
            <a:r>
              <a:rPr lang="en-US" sz="1100" dirty="0" smtClean="0"/>
              <a:t>; </a:t>
            </a:r>
            <a:r>
              <a:rPr lang="en-US" sz="1100" dirty="0" smtClean="0">
                <a:hlinkClick r:id="rId27" tooltip="Haga clic para buscar más entradas de este autor"/>
              </a:rPr>
              <a:t>Farwell, </a:t>
            </a:r>
            <a:r>
              <a:rPr lang="en-US" sz="1100" dirty="0" err="1" smtClean="0">
                <a:hlinkClick r:id="rId27" tooltip="Haga clic para buscar más entradas de este autor"/>
              </a:rPr>
              <a:t>Wildon</a:t>
            </a:r>
            <a:r>
              <a:rPr lang="en-US" sz="1100" dirty="0" smtClean="0">
                <a:hlinkClick r:id="rId27" tooltip="Haga clic para buscar más entradas de este autor"/>
              </a:rPr>
              <a:t> R WR</a:t>
            </a:r>
            <a:r>
              <a:rPr lang="en-US" sz="1100" dirty="0" smtClean="0"/>
              <a:t>; et al. Adverse events associated with testosterone administration. </a:t>
            </a:r>
            <a:r>
              <a:rPr lang="en-US" sz="1100" u="sng" dirty="0" smtClean="0">
                <a:hlinkClick r:id="rId28" tooltip="Haga clic para buscar más entradas de esta revista"/>
              </a:rPr>
              <a:t>The New England journal of medicine</a:t>
            </a:r>
            <a:r>
              <a:rPr lang="en-US" sz="1100" u="sng" dirty="0" smtClean="0">
                <a:hlinkClick r:id="rId29" tooltip="Hacer clic para buscar más entradas de este número"/>
              </a:rPr>
              <a:t>363. 2</a:t>
            </a:r>
            <a:r>
              <a:rPr lang="es-ES" sz="1100" dirty="0" smtClean="0"/>
              <a:t> </a:t>
            </a:r>
            <a:r>
              <a:rPr lang="en-US" sz="1100" dirty="0" smtClean="0"/>
              <a:t>(July 8, 2010): 109-122.</a:t>
            </a:r>
            <a:endParaRPr lang="es-ES" sz="1100" dirty="0" smtClean="0"/>
          </a:p>
          <a:p>
            <a:r>
              <a:rPr lang="en-US" sz="1100" dirty="0" err="1" smtClean="0">
                <a:hlinkClick r:id="rId30" tooltip="Haga clic para buscar más entradas de este autor"/>
              </a:rPr>
              <a:t>Bhasin</a:t>
            </a:r>
            <a:r>
              <a:rPr lang="en-US" sz="1100" dirty="0" smtClean="0">
                <a:hlinkClick r:id="rId30" tooltip="Haga clic para buscar más entradas de este autor"/>
              </a:rPr>
              <a:t>, S </a:t>
            </a:r>
            <a:r>
              <a:rPr lang="en-US" sz="1100" dirty="0" err="1" smtClean="0">
                <a:hlinkClick r:id="rId30" tooltip="Haga clic para buscar más entradas de este autor"/>
              </a:rPr>
              <a:t>S</a:t>
            </a:r>
            <a:r>
              <a:rPr lang="en-US" sz="1100" dirty="0" smtClean="0"/>
              <a:t>; </a:t>
            </a:r>
            <a:r>
              <a:rPr lang="en-US" sz="1100" dirty="0" err="1" smtClean="0">
                <a:hlinkClick r:id="rId31" tooltip="Haga clic para buscar más entradas de este autor"/>
              </a:rPr>
              <a:t>Storer</a:t>
            </a:r>
            <a:r>
              <a:rPr lang="en-US" sz="1100" dirty="0" smtClean="0">
                <a:hlinkClick r:id="rId31" tooltip="Haga clic para buscar más entradas de este autor"/>
              </a:rPr>
              <a:t>, T W TW</a:t>
            </a:r>
            <a:r>
              <a:rPr lang="en-US" sz="1100" dirty="0" smtClean="0"/>
              <a:t>; </a:t>
            </a:r>
            <a:r>
              <a:rPr lang="en-US" sz="1100" dirty="0" smtClean="0">
                <a:hlinkClick r:id="rId32" tooltip="Haga clic para buscar más entradas de este autor"/>
              </a:rPr>
              <a:t>Berman, N </a:t>
            </a:r>
            <a:r>
              <a:rPr lang="en-US" sz="1100" dirty="0" err="1" smtClean="0">
                <a:hlinkClick r:id="rId32" tooltip="Haga clic para buscar más entradas de este autor"/>
              </a:rPr>
              <a:t>N</a:t>
            </a:r>
            <a:r>
              <a:rPr lang="en-US" sz="1100" dirty="0" smtClean="0"/>
              <a:t>; </a:t>
            </a:r>
            <a:r>
              <a:rPr lang="en-US" sz="1100" dirty="0" err="1" smtClean="0">
                <a:hlinkClick r:id="rId33" tooltip="Haga clic para buscar más entradas de este autor"/>
              </a:rPr>
              <a:t>Callegari</a:t>
            </a:r>
            <a:r>
              <a:rPr lang="en-US" sz="1100" dirty="0" smtClean="0">
                <a:hlinkClick r:id="rId33" tooltip="Haga clic para buscar más entradas de este autor"/>
              </a:rPr>
              <a:t>, C </a:t>
            </a:r>
            <a:r>
              <a:rPr lang="en-US" sz="1100" dirty="0" err="1" smtClean="0">
                <a:hlinkClick r:id="rId33" tooltip="Haga clic para buscar más entradas de este autor"/>
              </a:rPr>
              <a:t>C</a:t>
            </a:r>
            <a:r>
              <a:rPr lang="en-US" sz="1100" dirty="0" smtClean="0"/>
              <a:t>; </a:t>
            </a:r>
            <a:r>
              <a:rPr lang="en-US" sz="1100" dirty="0" smtClean="0">
                <a:hlinkClick r:id="rId34" tooltip="Haga clic para buscar más entradas de este autor"/>
              </a:rPr>
              <a:t>Clevenger, B </a:t>
            </a:r>
            <a:r>
              <a:rPr lang="en-US" sz="1100" dirty="0" err="1" smtClean="0">
                <a:hlinkClick r:id="rId34" tooltip="Haga clic para buscar más entradas de este autor"/>
              </a:rPr>
              <a:t>B</a:t>
            </a:r>
            <a:r>
              <a:rPr lang="en-US" sz="1100" dirty="0" smtClean="0"/>
              <a:t>; et al. The effects of </a:t>
            </a:r>
            <a:r>
              <a:rPr lang="en-US" sz="1100" dirty="0" err="1" smtClean="0"/>
              <a:t>supraphysiologic</a:t>
            </a:r>
            <a:r>
              <a:rPr lang="en-US" sz="1100" dirty="0" smtClean="0"/>
              <a:t> doses of testosterone on muscle size and strength in normal men. </a:t>
            </a:r>
            <a:r>
              <a:rPr lang="en-US" sz="1100" u="sng" dirty="0" smtClean="0">
                <a:hlinkClick r:id="rId35" tooltip="Haga clic para buscar más entradas de esta revista"/>
              </a:rPr>
              <a:t>The New England journal of medicine</a:t>
            </a:r>
            <a:r>
              <a:rPr lang="en-US" sz="1100" u="sng" dirty="0" smtClean="0">
                <a:hlinkClick r:id="rId36" tooltip="Hacer clic para buscar más entradas de este número"/>
              </a:rPr>
              <a:t>335. 1</a:t>
            </a:r>
            <a:r>
              <a:rPr lang="es-ES" sz="1100" dirty="0" smtClean="0"/>
              <a:t> </a:t>
            </a:r>
            <a:r>
              <a:rPr lang="en-US" sz="1100" dirty="0" smtClean="0"/>
              <a:t>(July 4, 1996): 1-7.</a:t>
            </a:r>
            <a:endParaRPr lang="es-ES" sz="1100" dirty="0" smtClean="0"/>
          </a:p>
          <a:p>
            <a:r>
              <a:rPr lang="en-US" sz="1100" dirty="0" smtClean="0">
                <a:hlinkClick r:id="rId37" tooltip="Haga clic para buscar más entradas de este autor"/>
              </a:rPr>
              <a:t>Sattler, Fred R FR</a:t>
            </a:r>
            <a:r>
              <a:rPr lang="en-US" sz="1100" dirty="0" smtClean="0"/>
              <a:t>; </a:t>
            </a:r>
            <a:r>
              <a:rPr lang="en-US" sz="1100" dirty="0" smtClean="0">
                <a:hlinkClick r:id="rId38" tooltip="Haga clic para buscar más entradas de este autor"/>
              </a:rPr>
              <a:t>Castaneda-</a:t>
            </a:r>
            <a:r>
              <a:rPr lang="en-US" sz="1100" dirty="0" err="1" smtClean="0">
                <a:hlinkClick r:id="rId38" tooltip="Haga clic para buscar más entradas de este autor"/>
              </a:rPr>
              <a:t>Sceppa</a:t>
            </a:r>
            <a:r>
              <a:rPr lang="en-US" sz="1100" dirty="0" smtClean="0">
                <a:hlinkClick r:id="rId38" tooltip="Haga clic para buscar más entradas de este autor"/>
              </a:rPr>
              <a:t>, Carmen C</a:t>
            </a:r>
            <a:r>
              <a:rPr lang="en-US" sz="1100" dirty="0" smtClean="0"/>
              <a:t>; </a:t>
            </a:r>
            <a:r>
              <a:rPr lang="en-US" sz="1100" dirty="0" smtClean="0">
                <a:hlinkClick r:id="rId39" tooltip="Haga clic para buscar más entradas de este autor"/>
              </a:rPr>
              <a:t>Binder, Ellen F EF</a:t>
            </a:r>
            <a:r>
              <a:rPr lang="en-US" sz="1100" dirty="0" smtClean="0"/>
              <a:t>; </a:t>
            </a:r>
            <a:r>
              <a:rPr lang="en-US" sz="1100" dirty="0" smtClean="0">
                <a:hlinkClick r:id="rId40" tooltip="Haga clic para buscar más entradas de este autor"/>
              </a:rPr>
              <a:t>Schroeder, E Todd ET</a:t>
            </a:r>
            <a:r>
              <a:rPr lang="en-US" sz="1100" dirty="0" smtClean="0"/>
              <a:t>; </a:t>
            </a:r>
            <a:r>
              <a:rPr lang="en-US" sz="1100" dirty="0" smtClean="0">
                <a:hlinkClick r:id="rId41" tooltip="Haga clic para buscar más entradas de este autor"/>
              </a:rPr>
              <a:t>Wang, Ying Y</a:t>
            </a:r>
            <a:r>
              <a:rPr lang="en-US" sz="1100" dirty="0" smtClean="0"/>
              <a:t>; et al. Testosterone and growth hormone improve body composition and muscle performance in older men. </a:t>
            </a:r>
            <a:r>
              <a:rPr lang="en-US" sz="1100" u="sng" dirty="0" smtClean="0">
                <a:hlinkClick r:id="rId42" tooltip="Haga clic para buscar más entradas de esta revista"/>
              </a:rPr>
              <a:t>The Journal of clinical endocrinology and metabolism</a:t>
            </a:r>
            <a:r>
              <a:rPr lang="en-US" sz="1100" u="sng" dirty="0" smtClean="0">
                <a:hlinkClick r:id="rId43" tooltip="Hacer clic para buscar más entradas de este número"/>
              </a:rPr>
              <a:t>94. 6</a:t>
            </a:r>
            <a:r>
              <a:rPr lang="es-ES" sz="1100" dirty="0" smtClean="0"/>
              <a:t> </a:t>
            </a:r>
            <a:r>
              <a:rPr lang="en-US" sz="1100" dirty="0" smtClean="0"/>
              <a:t>(June 2009): 1991-2001.</a:t>
            </a:r>
            <a:endParaRPr lang="es-ES" sz="1100" dirty="0" smtClean="0"/>
          </a:p>
          <a:p>
            <a:r>
              <a:rPr lang="en-US" sz="1100" dirty="0" err="1" smtClean="0">
                <a:hlinkClick r:id="rId44" tooltip="Haga clic para buscar más entradas de este autor"/>
              </a:rPr>
              <a:t>Grandys</a:t>
            </a:r>
            <a:r>
              <a:rPr lang="en-US" sz="1100" dirty="0" smtClean="0">
                <a:hlinkClick r:id="rId44" tooltip="Haga clic para buscar más entradas de este autor"/>
              </a:rPr>
              <a:t>, M </a:t>
            </a:r>
            <a:r>
              <a:rPr lang="en-US" sz="1100" dirty="0" err="1" smtClean="0">
                <a:hlinkClick r:id="rId44" tooltip="Haga clic para buscar más entradas de este autor"/>
              </a:rPr>
              <a:t>M</a:t>
            </a:r>
            <a:r>
              <a:rPr lang="en-US" sz="1100" dirty="0" smtClean="0"/>
              <a:t>; </a:t>
            </a:r>
            <a:r>
              <a:rPr lang="en-US" sz="1100" dirty="0" err="1" smtClean="0">
                <a:hlinkClick r:id="rId45" tooltip="Haga clic para buscar más entradas de este autor"/>
              </a:rPr>
              <a:t>Majerczak</a:t>
            </a:r>
            <a:r>
              <a:rPr lang="en-US" sz="1100" dirty="0" smtClean="0">
                <a:hlinkClick r:id="rId45" tooltip="Haga clic para buscar más entradas de este autor"/>
              </a:rPr>
              <a:t>, J </a:t>
            </a:r>
            <a:r>
              <a:rPr lang="en-US" sz="1100" dirty="0" err="1" smtClean="0">
                <a:hlinkClick r:id="rId45" tooltip="Haga clic para buscar más entradas de este autor"/>
              </a:rPr>
              <a:t>J</a:t>
            </a:r>
            <a:r>
              <a:rPr lang="en-US" sz="1100" dirty="0" smtClean="0"/>
              <a:t>; </a:t>
            </a:r>
            <a:r>
              <a:rPr lang="en-US" sz="1100" dirty="0" err="1" smtClean="0">
                <a:hlinkClick r:id="rId46" tooltip="Haga clic para buscar más entradas de este autor"/>
              </a:rPr>
              <a:t>Duda</a:t>
            </a:r>
            <a:r>
              <a:rPr lang="en-US" sz="1100" dirty="0" smtClean="0">
                <a:hlinkClick r:id="rId46" tooltip="Haga clic para buscar más entradas de este autor"/>
              </a:rPr>
              <a:t>, K </a:t>
            </a:r>
            <a:r>
              <a:rPr lang="en-US" sz="1100" dirty="0" err="1" smtClean="0">
                <a:hlinkClick r:id="rId46" tooltip="Haga clic para buscar más entradas de este autor"/>
              </a:rPr>
              <a:t>K</a:t>
            </a:r>
            <a:r>
              <a:rPr lang="en-US" sz="1100" dirty="0" smtClean="0"/>
              <a:t>; </a:t>
            </a:r>
            <a:r>
              <a:rPr lang="en-US" sz="1100" dirty="0" err="1" smtClean="0">
                <a:hlinkClick r:id="rId47" tooltip="Haga clic para buscar más entradas de este autor"/>
              </a:rPr>
              <a:t>Zapart-Bukowska</a:t>
            </a:r>
            <a:r>
              <a:rPr lang="en-US" sz="1100" dirty="0" smtClean="0">
                <a:hlinkClick r:id="rId47" tooltip="Haga clic para buscar más entradas de este autor"/>
              </a:rPr>
              <a:t>, J </a:t>
            </a:r>
            <a:r>
              <a:rPr lang="en-US" sz="1100" dirty="0" err="1" smtClean="0">
                <a:hlinkClick r:id="rId47" tooltip="Haga clic para buscar más entradas de este autor"/>
              </a:rPr>
              <a:t>J</a:t>
            </a:r>
            <a:r>
              <a:rPr lang="en-US" sz="1100" dirty="0" smtClean="0"/>
              <a:t>; </a:t>
            </a:r>
            <a:r>
              <a:rPr lang="en-US" sz="1100" dirty="0" err="1" smtClean="0">
                <a:hlinkClick r:id="rId48" tooltip="Haga clic para buscar más entradas de este autor"/>
              </a:rPr>
              <a:t>Kulpa</a:t>
            </a:r>
            <a:r>
              <a:rPr lang="en-US" sz="1100" dirty="0" smtClean="0">
                <a:hlinkClick r:id="rId48" tooltip="Haga clic para buscar más entradas de este autor"/>
              </a:rPr>
              <a:t>, J </a:t>
            </a:r>
            <a:r>
              <a:rPr lang="en-US" sz="1100" dirty="0" err="1" smtClean="0">
                <a:hlinkClick r:id="rId48" tooltip="Haga clic para buscar más entradas de este autor"/>
              </a:rPr>
              <a:t>J</a:t>
            </a:r>
            <a:r>
              <a:rPr lang="en-US" sz="1100" dirty="0" smtClean="0"/>
              <a:t>; et al. Endurance training of moderate intensity increases testosterone concentration in young, healthy men. </a:t>
            </a:r>
            <a:r>
              <a:rPr lang="en-US" sz="1100" u="sng" dirty="0" smtClean="0">
                <a:hlinkClick r:id="rId49" tooltip="Haga clic para buscar más entradas de esta revista"/>
              </a:rPr>
              <a:t>International journal of sports medicine</a:t>
            </a:r>
            <a:r>
              <a:rPr lang="en-US" sz="1100" u="sng" dirty="0" smtClean="0">
                <a:hlinkClick r:id="rId50" tooltip="Hacer clic para buscar más entradas de este número"/>
              </a:rPr>
              <a:t>30. 7</a:t>
            </a:r>
            <a:r>
              <a:rPr lang="es-ES" sz="1100" dirty="0" smtClean="0"/>
              <a:t> </a:t>
            </a:r>
            <a:r>
              <a:rPr lang="en-US" sz="1100" dirty="0" smtClean="0"/>
              <a:t>(July 2009): 489-495.</a:t>
            </a:r>
            <a:endParaRPr lang="es-ES" sz="1100" dirty="0" smtClean="0"/>
          </a:p>
          <a:p>
            <a:r>
              <a:rPr lang="en-US" sz="1100" dirty="0" smtClean="0">
                <a:hlinkClick r:id="rId51" tooltip="Haga clic para buscar más entradas de este autor"/>
              </a:rPr>
              <a:t>Hansen, L </a:t>
            </a:r>
            <a:r>
              <a:rPr lang="en-US" sz="1100" dirty="0" err="1" smtClean="0">
                <a:hlinkClick r:id="rId51" tooltip="Haga clic para buscar más entradas de este autor"/>
              </a:rPr>
              <a:t>L</a:t>
            </a:r>
            <a:r>
              <a:rPr lang="en-US" sz="1100" dirty="0" smtClean="0"/>
              <a:t>; </a:t>
            </a:r>
            <a:r>
              <a:rPr lang="en-US" sz="1100" dirty="0" err="1" smtClean="0">
                <a:hlinkClick r:id="rId52" tooltip="Haga clic para buscar más entradas de este autor"/>
              </a:rPr>
              <a:t>Bangsbo</a:t>
            </a:r>
            <a:r>
              <a:rPr lang="en-US" sz="1100" dirty="0" smtClean="0">
                <a:hlinkClick r:id="rId52" tooltip="Haga clic para buscar más entradas de este autor"/>
              </a:rPr>
              <a:t>, J </a:t>
            </a:r>
            <a:r>
              <a:rPr lang="en-US" sz="1100" dirty="0" err="1" smtClean="0">
                <a:hlinkClick r:id="rId52" tooltip="Haga clic para buscar más entradas de este autor"/>
              </a:rPr>
              <a:t>J</a:t>
            </a:r>
            <a:r>
              <a:rPr lang="en-US" sz="1100" dirty="0" smtClean="0"/>
              <a:t>; </a:t>
            </a:r>
            <a:r>
              <a:rPr lang="en-US" sz="1100" dirty="0" err="1" smtClean="0">
                <a:hlinkClick r:id="rId53" tooltip="Haga clic para buscar más entradas de este autor"/>
              </a:rPr>
              <a:t>Twisk</a:t>
            </a:r>
            <a:r>
              <a:rPr lang="en-US" sz="1100" dirty="0" smtClean="0">
                <a:hlinkClick r:id="rId53" tooltip="Haga clic para buscar más entradas de este autor"/>
              </a:rPr>
              <a:t>, J </a:t>
            </a:r>
            <a:r>
              <a:rPr lang="en-US" sz="1100" dirty="0" err="1" smtClean="0">
                <a:hlinkClick r:id="rId53" tooltip="Haga clic para buscar más entradas de este autor"/>
              </a:rPr>
              <a:t>J</a:t>
            </a:r>
            <a:r>
              <a:rPr lang="en-US" sz="1100" dirty="0" smtClean="0"/>
              <a:t>; </a:t>
            </a:r>
            <a:r>
              <a:rPr lang="en-US" sz="1100" dirty="0" err="1" smtClean="0">
                <a:hlinkClick r:id="rId54" tooltip="Haga clic para buscar más entradas de este autor"/>
              </a:rPr>
              <a:t>Klausen</a:t>
            </a:r>
            <a:r>
              <a:rPr lang="en-US" sz="1100" dirty="0" smtClean="0">
                <a:hlinkClick r:id="rId54" tooltip="Haga clic para buscar más entradas de este autor"/>
              </a:rPr>
              <a:t>, K </a:t>
            </a:r>
            <a:r>
              <a:rPr lang="en-US" sz="1100" dirty="0" err="1" smtClean="0">
                <a:hlinkClick r:id="rId54" tooltip="Haga clic para buscar más entradas de este autor"/>
              </a:rPr>
              <a:t>K</a:t>
            </a:r>
            <a:r>
              <a:rPr lang="en-US" sz="1100" dirty="0" smtClean="0"/>
              <a:t>. Development of muscle strength in relation to training level and testosterone in young male soccer players. </a:t>
            </a:r>
            <a:r>
              <a:rPr lang="en-US" sz="1100" u="sng" dirty="0" smtClean="0">
                <a:hlinkClick r:id="rId55" tooltip="Haga clic para buscar más entradas de esta revista"/>
              </a:rPr>
              <a:t>Journal of applied physiology (Bethesda, Md. : 1985)</a:t>
            </a:r>
            <a:r>
              <a:rPr lang="en-US" sz="1100" u="sng" dirty="0" smtClean="0">
                <a:hlinkClick r:id="rId56" tooltip="Hacer clic para buscar más entradas de este número"/>
              </a:rPr>
              <a:t>87. 3</a:t>
            </a:r>
            <a:r>
              <a:rPr lang="es-ES" sz="1100" dirty="0" smtClean="0"/>
              <a:t> </a:t>
            </a:r>
            <a:r>
              <a:rPr lang="en-US" sz="1100" dirty="0" smtClean="0"/>
              <a:t>(September 1999): 1141-1147.</a:t>
            </a:r>
            <a:endParaRPr lang="es-ES" sz="1100" dirty="0" smtClean="0"/>
          </a:p>
          <a:p>
            <a:r>
              <a:rPr lang="en-US" sz="1100" dirty="0" err="1" smtClean="0">
                <a:hlinkClick r:id="rId57" tooltip="Haga clic para buscar más entradas de este autor"/>
              </a:rPr>
              <a:t>Blazevich</a:t>
            </a:r>
            <a:r>
              <a:rPr lang="en-US" sz="1100" dirty="0" smtClean="0">
                <a:hlinkClick r:id="rId57" tooltip="Haga clic para buscar más entradas de este autor"/>
              </a:rPr>
              <a:t>, A J AJ</a:t>
            </a:r>
            <a:r>
              <a:rPr lang="en-US" sz="1100" dirty="0" smtClean="0"/>
              <a:t>; </a:t>
            </a:r>
            <a:r>
              <a:rPr lang="en-US" sz="1100" dirty="0" err="1" smtClean="0">
                <a:hlinkClick r:id="rId58" tooltip="Haga clic para buscar más entradas de este autor"/>
              </a:rPr>
              <a:t>Giorgi</a:t>
            </a:r>
            <a:r>
              <a:rPr lang="en-US" sz="1100" dirty="0" smtClean="0">
                <a:hlinkClick r:id="rId58" tooltip="Haga clic para buscar más entradas de este autor"/>
              </a:rPr>
              <a:t>, A </a:t>
            </a:r>
            <a:r>
              <a:rPr lang="en-US" sz="1100" dirty="0" err="1" smtClean="0">
                <a:hlinkClick r:id="rId58" tooltip="Haga clic para buscar más entradas de este autor"/>
              </a:rPr>
              <a:t>A</a:t>
            </a:r>
            <a:r>
              <a:rPr lang="en-US" sz="1100" dirty="0" smtClean="0"/>
              <a:t>. Effect of testosterone administration and weight training on muscle architecture. </a:t>
            </a:r>
            <a:r>
              <a:rPr lang="en-US" sz="1100" u="sng" dirty="0" smtClean="0">
                <a:hlinkClick r:id="rId59" tooltip="Haga clic para buscar más entradas de esta revista"/>
              </a:rPr>
              <a:t>Medicine and science in sports and exercise</a:t>
            </a:r>
            <a:r>
              <a:rPr lang="en-US" sz="1100" u="sng" dirty="0" smtClean="0">
                <a:hlinkClick r:id="rId60" tooltip="Hacer clic para buscar más entradas de este número"/>
              </a:rPr>
              <a:t>33. 10</a:t>
            </a:r>
            <a:r>
              <a:rPr lang="es-ES" sz="1100" dirty="0" smtClean="0"/>
              <a:t> </a:t>
            </a:r>
            <a:r>
              <a:rPr lang="en-US" sz="1100" dirty="0" smtClean="0"/>
              <a:t>(October 2001): 1688-1693.</a:t>
            </a:r>
            <a:endParaRPr lang="es-ES" sz="1100" dirty="0" smtClean="0"/>
          </a:p>
          <a:p>
            <a:r>
              <a:rPr lang="en-US" sz="1100" dirty="0" smtClean="0">
                <a:hlinkClick r:id="rId61" tooltip="Haga clic para buscar más entradas de este autor"/>
              </a:rPr>
              <a:t>Brown, G A GA</a:t>
            </a:r>
            <a:r>
              <a:rPr lang="en-US" sz="1100" dirty="0" smtClean="0"/>
              <a:t>; </a:t>
            </a:r>
            <a:r>
              <a:rPr lang="en-US" sz="1100" dirty="0" err="1" smtClean="0">
                <a:hlinkClick r:id="rId62" tooltip="Haga clic para buscar más entradas de este autor"/>
              </a:rPr>
              <a:t>Vukovich</a:t>
            </a:r>
            <a:r>
              <a:rPr lang="en-US" sz="1100" dirty="0" smtClean="0">
                <a:hlinkClick r:id="rId62" tooltip="Haga clic para buscar más entradas de este autor"/>
              </a:rPr>
              <a:t>, M D MD</a:t>
            </a:r>
            <a:r>
              <a:rPr lang="en-US" sz="1100" dirty="0" smtClean="0"/>
              <a:t>; </a:t>
            </a:r>
            <a:r>
              <a:rPr lang="en-US" sz="1100" dirty="0" smtClean="0">
                <a:hlinkClick r:id="rId63" tooltip="Haga clic para buscar más entradas de este autor"/>
              </a:rPr>
              <a:t>Sharp, R L RL</a:t>
            </a:r>
            <a:r>
              <a:rPr lang="en-US" sz="1100" dirty="0" smtClean="0"/>
              <a:t>; </a:t>
            </a:r>
            <a:r>
              <a:rPr lang="en-US" sz="1100" dirty="0" err="1" smtClean="0">
                <a:hlinkClick r:id="rId64" tooltip="Haga clic para buscar más entradas de este autor"/>
              </a:rPr>
              <a:t>Reifenrath</a:t>
            </a:r>
            <a:r>
              <a:rPr lang="en-US" sz="1100" dirty="0" smtClean="0">
                <a:hlinkClick r:id="rId64" tooltip="Haga clic para buscar más entradas de este autor"/>
              </a:rPr>
              <a:t>, T A TA</a:t>
            </a:r>
            <a:r>
              <a:rPr lang="en-US" sz="1100" dirty="0" smtClean="0"/>
              <a:t>; </a:t>
            </a:r>
            <a:r>
              <a:rPr lang="en-US" sz="1100" dirty="0" smtClean="0">
                <a:hlinkClick r:id="rId65" tooltip="Haga clic para buscar más entradas de este autor"/>
              </a:rPr>
              <a:t>Parsons, K A KA</a:t>
            </a:r>
            <a:r>
              <a:rPr lang="en-US" sz="1100" dirty="0" smtClean="0"/>
              <a:t>; et al. Effect of oral DHEA on serum testosterone and adaptations to resistance training in young men. </a:t>
            </a:r>
            <a:r>
              <a:rPr lang="en-US" sz="1100" u="sng" dirty="0" smtClean="0">
                <a:hlinkClick r:id="rId66" tooltip="Haga clic para buscar más entradas de esta revista"/>
              </a:rPr>
              <a:t>Journal of applied physiology (Bethesda, Md. : 1985)</a:t>
            </a:r>
            <a:r>
              <a:rPr lang="en-US" sz="1100" u="sng" dirty="0" smtClean="0">
                <a:hlinkClick r:id="rId67" tooltip="Hacer clic para buscar más entradas de este número"/>
              </a:rPr>
              <a:t>87. 6</a:t>
            </a:r>
            <a:r>
              <a:rPr lang="es-ES" sz="1100" dirty="0" smtClean="0"/>
              <a:t> </a:t>
            </a:r>
            <a:r>
              <a:rPr lang="en-US" sz="1100" dirty="0" smtClean="0"/>
              <a:t>(December 1999): 2274-2283.</a:t>
            </a:r>
            <a:endParaRPr lang="es-ES" sz="1100" dirty="0" smtClean="0"/>
          </a:p>
          <a:p>
            <a:r>
              <a:rPr lang="en-US" sz="1100" dirty="0" err="1" smtClean="0">
                <a:hlinkClick r:id="rId68" tooltip="Haga clic para buscar más entradas de este autor"/>
              </a:rPr>
              <a:t>Zachwieja</a:t>
            </a:r>
            <a:r>
              <a:rPr lang="en-US" sz="1100" dirty="0" smtClean="0">
                <a:hlinkClick r:id="rId68" tooltip="Haga clic para buscar más entradas de este autor"/>
              </a:rPr>
              <a:t>, J </a:t>
            </a:r>
            <a:r>
              <a:rPr lang="en-US" sz="1100" dirty="0" err="1" smtClean="0">
                <a:hlinkClick r:id="rId68" tooltip="Haga clic para buscar más entradas de este autor"/>
              </a:rPr>
              <a:t>J</a:t>
            </a:r>
            <a:r>
              <a:rPr lang="en-US" sz="1100" dirty="0" smtClean="0">
                <a:hlinkClick r:id="rId68" tooltip="Haga clic para buscar más entradas de este autor"/>
              </a:rPr>
              <a:t> JJ</a:t>
            </a:r>
            <a:r>
              <a:rPr lang="en-US" sz="1100" dirty="0" smtClean="0"/>
              <a:t>; </a:t>
            </a:r>
            <a:r>
              <a:rPr lang="en-US" sz="1100" dirty="0" smtClean="0">
                <a:hlinkClick r:id="rId69" tooltip="Haga clic para buscar más entradas de este autor"/>
              </a:rPr>
              <a:t>Smith, S R SR</a:t>
            </a:r>
            <a:r>
              <a:rPr lang="en-US" sz="1100" dirty="0" smtClean="0"/>
              <a:t>; </a:t>
            </a:r>
            <a:r>
              <a:rPr lang="en-US" sz="1100" dirty="0" smtClean="0">
                <a:hlinkClick r:id="rId70" tooltip="Haga clic para buscar más entradas de este autor"/>
              </a:rPr>
              <a:t>Lovejoy, J C JC</a:t>
            </a:r>
            <a:r>
              <a:rPr lang="en-US" sz="1100" dirty="0" smtClean="0"/>
              <a:t>; </a:t>
            </a:r>
            <a:r>
              <a:rPr lang="en-US" sz="1100" dirty="0" smtClean="0">
                <a:hlinkClick r:id="rId71" tooltip="Haga clic para buscar más entradas de este autor"/>
              </a:rPr>
              <a:t>Rood, J C JC</a:t>
            </a:r>
            <a:r>
              <a:rPr lang="en-US" sz="1100" dirty="0" smtClean="0"/>
              <a:t>; </a:t>
            </a:r>
            <a:r>
              <a:rPr lang="en-US" sz="1100" dirty="0" err="1" smtClean="0">
                <a:hlinkClick r:id="rId72" tooltip="Haga clic para buscar más entradas de este autor"/>
              </a:rPr>
              <a:t>Windhauser</a:t>
            </a:r>
            <a:r>
              <a:rPr lang="en-US" sz="1100" dirty="0" smtClean="0">
                <a:hlinkClick r:id="rId72" tooltip="Haga clic para buscar más entradas de este autor"/>
              </a:rPr>
              <a:t>, M </a:t>
            </a:r>
            <a:r>
              <a:rPr lang="en-US" sz="1100" dirty="0" err="1" smtClean="0">
                <a:hlinkClick r:id="rId72" tooltip="Haga clic para buscar más entradas de este autor"/>
              </a:rPr>
              <a:t>M</a:t>
            </a:r>
            <a:r>
              <a:rPr lang="en-US" sz="1100" dirty="0" smtClean="0">
                <a:hlinkClick r:id="rId72" tooltip="Haga clic para buscar más entradas de este autor"/>
              </a:rPr>
              <a:t> MM</a:t>
            </a:r>
            <a:r>
              <a:rPr lang="en-US" sz="1100" dirty="0" smtClean="0"/>
              <a:t>; et al. Testosterone administration preserves protein balance but not muscle strength during 28 days of bed rest. </a:t>
            </a:r>
            <a:r>
              <a:rPr lang="en-US" sz="1100" u="sng" dirty="0" smtClean="0">
                <a:hlinkClick r:id="rId73" tooltip="Haga clic para buscar más entradas de esta revista"/>
              </a:rPr>
              <a:t>The Journal of clinical endocrinology and metabolism</a:t>
            </a:r>
            <a:r>
              <a:rPr lang="en-US" sz="1100" u="sng" dirty="0" smtClean="0">
                <a:hlinkClick r:id="rId74" tooltip="Hacer clic para buscar más entradas de este número"/>
              </a:rPr>
              <a:t>84. 1</a:t>
            </a:r>
            <a:r>
              <a:rPr lang="es-ES" sz="1100" dirty="0" smtClean="0"/>
              <a:t> </a:t>
            </a:r>
            <a:r>
              <a:rPr lang="en-US" sz="1100" dirty="0" smtClean="0"/>
              <a:t>(January 1999): 207-212.</a:t>
            </a:r>
            <a:endParaRPr lang="es-ES" sz="11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35608" y="0"/>
            <a:ext cx="7498080" cy="6248400"/>
          </a:xfrm>
        </p:spPr>
        <p:txBody>
          <a:bodyPr>
            <a:normAutofit fontScale="25000" lnSpcReduction="20000"/>
          </a:bodyPr>
          <a:lstStyle/>
          <a:p>
            <a:endParaRPr lang="es-ES" sz="4400" dirty="0" smtClean="0"/>
          </a:p>
          <a:p>
            <a:r>
              <a:rPr lang="en-US" sz="4400" dirty="0" err="1" smtClean="0">
                <a:hlinkClick r:id="rId2" tooltip="Haga clic para buscar más entradas de este autor"/>
              </a:rPr>
              <a:t>Katznelson</a:t>
            </a:r>
            <a:r>
              <a:rPr lang="en-US" sz="4400" dirty="0" smtClean="0">
                <a:hlinkClick r:id="rId2" tooltip="Haga clic para buscar más entradas de este autor"/>
              </a:rPr>
              <a:t>, Laurence L</a:t>
            </a:r>
            <a:r>
              <a:rPr lang="en-US" sz="4400" dirty="0" smtClean="0"/>
              <a:t>; </a:t>
            </a:r>
            <a:r>
              <a:rPr lang="en-US" sz="4400" dirty="0" smtClean="0">
                <a:hlinkClick r:id="rId3" tooltip="Haga clic para buscar más entradas de este autor"/>
              </a:rPr>
              <a:t>Robinson, Mara W MW</a:t>
            </a:r>
            <a:r>
              <a:rPr lang="en-US" sz="4400" dirty="0" smtClean="0"/>
              <a:t>; </a:t>
            </a:r>
            <a:r>
              <a:rPr lang="en-US" sz="4400" dirty="0" smtClean="0">
                <a:hlinkClick r:id="rId4" tooltip="Haga clic para buscar más entradas de este autor"/>
              </a:rPr>
              <a:t>Coyle, Caryn L CL</a:t>
            </a:r>
            <a:r>
              <a:rPr lang="en-US" sz="4400" dirty="0" smtClean="0"/>
              <a:t>; </a:t>
            </a:r>
            <a:r>
              <a:rPr lang="en-US" sz="4400" dirty="0" smtClean="0">
                <a:hlinkClick r:id="rId5" tooltip="Haga clic para buscar más entradas de este autor"/>
              </a:rPr>
              <a:t>Lee, Hang H</a:t>
            </a:r>
            <a:r>
              <a:rPr lang="en-US" sz="4400" dirty="0" smtClean="0"/>
              <a:t>; </a:t>
            </a:r>
            <a:r>
              <a:rPr lang="en-US" sz="4400" dirty="0" smtClean="0">
                <a:hlinkClick r:id="rId6" tooltip="Haga clic para buscar más entradas de este autor"/>
              </a:rPr>
              <a:t>Farrell, Christina E CE</a:t>
            </a:r>
            <a:r>
              <a:rPr lang="en-US" sz="4400" dirty="0" smtClean="0"/>
              <a:t>; et al. Effects of modest testosterone supplementation and exercise for 12 weeks on body composition and quality of life in elderly men. </a:t>
            </a:r>
            <a:r>
              <a:rPr lang="en-US" sz="4400" u="sng" dirty="0" smtClean="0">
                <a:hlinkClick r:id="rId7" tooltip="Haga clic para buscar más entradas de esta revista"/>
              </a:rPr>
              <a:t>European journal of endocrinology / European Federation of Endocrine Societies</a:t>
            </a:r>
            <a:r>
              <a:rPr lang="en-US" sz="4400" u="sng" dirty="0" smtClean="0">
                <a:hlinkClick r:id="rId8" tooltip="Hacer clic para buscar más entradas de este número"/>
              </a:rPr>
              <a:t>155. 6</a:t>
            </a:r>
            <a:r>
              <a:rPr lang="es-ES" sz="4400" dirty="0" smtClean="0"/>
              <a:t> </a:t>
            </a:r>
            <a:r>
              <a:rPr lang="en-US" sz="4400" dirty="0" smtClean="0"/>
              <a:t>(December 2006): 867-875.</a:t>
            </a:r>
            <a:endParaRPr lang="es-ES" sz="4400" dirty="0" smtClean="0"/>
          </a:p>
          <a:p>
            <a:r>
              <a:rPr lang="en-US" sz="4400" dirty="0" smtClean="0">
                <a:hlinkClick r:id="rId9" tooltip="Haga clic para buscar más entradas de este autor"/>
              </a:rPr>
              <a:t>Fry, A C AC</a:t>
            </a:r>
            <a:r>
              <a:rPr lang="en-US" sz="4400" dirty="0" smtClean="0"/>
              <a:t>; </a:t>
            </a:r>
            <a:r>
              <a:rPr lang="en-US" sz="4400" dirty="0" err="1" smtClean="0">
                <a:hlinkClick r:id="rId10" tooltip="Haga clic para buscar más entradas de este autor"/>
              </a:rPr>
              <a:t>Lohnes</a:t>
            </a:r>
            <a:r>
              <a:rPr lang="en-US" sz="4400" dirty="0" smtClean="0">
                <a:hlinkClick r:id="rId10" tooltip="Haga clic para buscar más entradas de este autor"/>
              </a:rPr>
              <a:t>, C A CA</a:t>
            </a:r>
            <a:r>
              <a:rPr lang="en-US" sz="4400" dirty="0" smtClean="0"/>
              <a:t>. Acute testosterone and </a:t>
            </a:r>
            <a:r>
              <a:rPr lang="en-US" sz="4400" dirty="0" err="1" smtClean="0"/>
              <a:t>cortisol</a:t>
            </a:r>
            <a:r>
              <a:rPr lang="en-US" sz="4400" dirty="0" smtClean="0"/>
              <a:t> responses to high power resistance exercise. </a:t>
            </a:r>
            <a:r>
              <a:rPr lang="es-ES" sz="4400" u="sng" dirty="0" err="1" smtClean="0">
                <a:hlinkClick r:id="rId11" tooltip="Haga clic para buscar más entradas de esta revista"/>
              </a:rPr>
              <a:t>Fiziologiia</a:t>
            </a:r>
            <a:r>
              <a:rPr lang="es-ES" sz="4400" u="sng" dirty="0" smtClean="0">
                <a:hlinkClick r:id="rId11" tooltip="Haga clic para buscar más entradas de esta revista"/>
              </a:rPr>
              <a:t> cheloveka</a:t>
            </a:r>
            <a:r>
              <a:rPr lang="es-ES" sz="4400" u="sng" dirty="0" smtClean="0">
                <a:hlinkClick r:id="rId12" tooltip="Hacer clic para buscar más entradas de este número"/>
              </a:rPr>
              <a:t>36. 4</a:t>
            </a:r>
            <a:r>
              <a:rPr lang="es-ES" sz="4400" dirty="0" smtClean="0"/>
              <a:t> (2010 </a:t>
            </a:r>
            <a:r>
              <a:rPr lang="es-ES" sz="4400" dirty="0" err="1" smtClean="0"/>
              <a:t>Jul-Aug</a:t>
            </a:r>
            <a:r>
              <a:rPr lang="es-ES" sz="4400" dirty="0" smtClean="0"/>
              <a:t>): 102-106.</a:t>
            </a:r>
          </a:p>
          <a:p>
            <a:r>
              <a:rPr lang="es-ES" sz="4400" dirty="0" err="1" smtClean="0">
                <a:hlinkClick r:id="rId13" tooltip="Haga clic para buscar más entradas de este autor"/>
              </a:rPr>
              <a:t>Kilic</a:t>
            </a:r>
            <a:r>
              <a:rPr lang="es-ES" sz="4400" dirty="0" smtClean="0">
                <a:hlinkClick r:id="rId13" tooltip="Haga clic para buscar más entradas de este autor"/>
              </a:rPr>
              <a:t>, Mehmet M</a:t>
            </a:r>
            <a:r>
              <a:rPr lang="es-ES" sz="4400" dirty="0" smtClean="0"/>
              <a:t>; </a:t>
            </a:r>
            <a:r>
              <a:rPr lang="es-ES" sz="4400" dirty="0" err="1" smtClean="0">
                <a:hlinkClick r:id="rId14" tooltip="Haga clic para buscar más entradas de este autor"/>
              </a:rPr>
              <a:t>Baltaci</a:t>
            </a:r>
            <a:r>
              <a:rPr lang="es-ES" sz="4400" dirty="0" smtClean="0">
                <a:hlinkClick r:id="rId14" tooltip="Haga clic para buscar más entradas de este autor"/>
              </a:rPr>
              <a:t>, </a:t>
            </a:r>
            <a:r>
              <a:rPr lang="es-ES" sz="4400" dirty="0" err="1" smtClean="0">
                <a:hlinkClick r:id="rId14" tooltip="Haga clic para buscar más entradas de este autor"/>
              </a:rPr>
              <a:t>Abdulkerim</a:t>
            </a:r>
            <a:r>
              <a:rPr lang="es-ES" sz="4400" dirty="0" smtClean="0">
                <a:hlinkClick r:id="rId14" tooltip="Haga clic para buscar más entradas de este autor"/>
              </a:rPr>
              <a:t> </a:t>
            </a:r>
            <a:r>
              <a:rPr lang="es-ES" sz="4400" dirty="0" err="1" smtClean="0">
                <a:hlinkClick r:id="rId14" tooltip="Haga clic para buscar más entradas de este autor"/>
              </a:rPr>
              <a:t>Kasim</a:t>
            </a:r>
            <a:r>
              <a:rPr lang="es-ES" sz="4400" dirty="0" smtClean="0">
                <a:hlinkClick r:id="rId14" tooltip="Haga clic para buscar más entradas de este autor"/>
              </a:rPr>
              <a:t> AK</a:t>
            </a:r>
            <a:r>
              <a:rPr lang="es-ES" sz="4400" dirty="0" smtClean="0"/>
              <a:t>; </a:t>
            </a:r>
            <a:r>
              <a:rPr lang="es-ES" sz="4400" dirty="0" err="1" smtClean="0">
                <a:hlinkClick r:id="rId15" tooltip="Haga clic para buscar más entradas de este autor"/>
              </a:rPr>
              <a:t>Gunay</a:t>
            </a:r>
            <a:r>
              <a:rPr lang="es-ES" sz="4400" dirty="0" smtClean="0">
                <a:hlinkClick r:id="rId15" tooltip="Haga clic para buscar más entradas de este autor"/>
              </a:rPr>
              <a:t>, Mehmet M</a:t>
            </a:r>
            <a:r>
              <a:rPr lang="es-ES" sz="4400" dirty="0" smtClean="0"/>
              <a:t>; </a:t>
            </a:r>
            <a:r>
              <a:rPr lang="es-ES" sz="4400" dirty="0" err="1" smtClean="0">
                <a:hlinkClick r:id="rId16" tooltip="Haga clic para buscar más entradas de este autor"/>
              </a:rPr>
              <a:t>Gökbel</a:t>
            </a:r>
            <a:r>
              <a:rPr lang="es-ES" sz="4400" dirty="0" smtClean="0">
                <a:hlinkClick r:id="rId16" tooltip="Haga clic para buscar más entradas de este autor"/>
              </a:rPr>
              <a:t>, </a:t>
            </a:r>
            <a:r>
              <a:rPr lang="es-ES" sz="4400" dirty="0" err="1" smtClean="0">
                <a:hlinkClick r:id="rId16" tooltip="Haga clic para buscar más entradas de este autor"/>
              </a:rPr>
              <a:t>Hakki</a:t>
            </a:r>
            <a:r>
              <a:rPr lang="es-ES" sz="4400" dirty="0" smtClean="0">
                <a:hlinkClick r:id="rId16" tooltip="Haga clic para buscar más entradas de este autor"/>
              </a:rPr>
              <a:t> H</a:t>
            </a:r>
            <a:r>
              <a:rPr lang="es-ES" sz="4400" dirty="0" smtClean="0"/>
              <a:t>; </a:t>
            </a:r>
            <a:r>
              <a:rPr lang="es-ES" sz="4400" dirty="0" err="1" smtClean="0">
                <a:hlinkClick r:id="rId17" tooltip="Haga clic para buscar más entradas de este autor"/>
              </a:rPr>
              <a:t>Okudan</a:t>
            </a:r>
            <a:r>
              <a:rPr lang="es-ES" sz="4400" dirty="0" smtClean="0">
                <a:hlinkClick r:id="rId17" tooltip="Haga clic para buscar más entradas de este autor"/>
              </a:rPr>
              <a:t>, </a:t>
            </a:r>
            <a:r>
              <a:rPr lang="es-ES" sz="4400" dirty="0" err="1" smtClean="0">
                <a:hlinkClick r:id="rId17" tooltip="Haga clic para buscar más entradas de este autor"/>
              </a:rPr>
              <a:t>Nilsel</a:t>
            </a:r>
            <a:r>
              <a:rPr lang="es-ES" sz="4400" dirty="0" smtClean="0">
                <a:hlinkClick r:id="rId17" tooltip="Haga clic para buscar más entradas de este autor"/>
              </a:rPr>
              <a:t> N</a:t>
            </a:r>
            <a:r>
              <a:rPr lang="es-ES" sz="4400" dirty="0" smtClean="0"/>
              <a:t>; et al. </a:t>
            </a:r>
            <a:r>
              <a:rPr lang="en-US" sz="4400" dirty="0" smtClean="0"/>
              <a:t>The effect of exhaustion exercise on thyroid hormones and testosterone levels of elite athletes receiving oral zinc. </a:t>
            </a:r>
            <a:r>
              <a:rPr lang="en-US" sz="4400" u="sng" dirty="0" smtClean="0">
                <a:hlinkClick r:id="rId18" tooltip="Haga clic para buscar más entradas de esta revista"/>
              </a:rPr>
              <a:t>Neuro endocrinology letters</a:t>
            </a:r>
            <a:r>
              <a:rPr lang="en-US" sz="4400" u="sng" dirty="0" smtClean="0">
                <a:hlinkClick r:id="rId19" tooltip="Hacer clic para buscar más entradas de este número"/>
              </a:rPr>
              <a:t>27. 1-2</a:t>
            </a:r>
            <a:r>
              <a:rPr lang="es-ES" sz="4400" dirty="0" smtClean="0"/>
              <a:t> </a:t>
            </a:r>
            <a:r>
              <a:rPr lang="en-US" sz="4400" dirty="0" smtClean="0"/>
              <a:t>(2006 Feb-Apr): 247-252.</a:t>
            </a:r>
            <a:endParaRPr lang="es-ES" sz="4400" dirty="0" smtClean="0"/>
          </a:p>
          <a:p>
            <a:r>
              <a:rPr lang="en-US" sz="4400" dirty="0" err="1" smtClean="0"/>
              <a:t>Doessing</a:t>
            </a:r>
            <a:r>
              <a:rPr lang="en-US" sz="4400" dirty="0" smtClean="0"/>
              <a:t>, S.</a:t>
            </a:r>
            <a:r>
              <a:rPr lang="en-US" sz="4400" baseline="30000" dirty="0" smtClean="0"/>
              <a:t>1 </a:t>
            </a:r>
            <a:r>
              <a:rPr lang="en-US" sz="4400" dirty="0" err="1" smtClean="0"/>
              <a:t>Kjaer</a:t>
            </a:r>
            <a:r>
              <a:rPr lang="en-US" sz="4400" dirty="0" smtClean="0"/>
              <a:t>, M.</a:t>
            </a:r>
            <a:r>
              <a:rPr lang="en-US" sz="4400" baseline="30000" dirty="0" smtClean="0"/>
              <a:t>1</a:t>
            </a:r>
            <a:r>
              <a:rPr lang="en-US" sz="4400" dirty="0" smtClean="0"/>
              <a:t>Growth hormone and connective tissue in exercise. Scandinavian Journal of Medicine &amp; Science in Sports Aug2005, Vol. 15 Issue 4, p202 9p.</a:t>
            </a:r>
          </a:p>
          <a:p>
            <a:r>
              <a:rPr lang="en-US" sz="4400" dirty="0" err="1" smtClean="0"/>
              <a:t>Wideman</a:t>
            </a:r>
            <a:r>
              <a:rPr lang="en-US" sz="4400" dirty="0" smtClean="0"/>
              <a:t>, L. </a:t>
            </a:r>
            <a:r>
              <a:rPr lang="en-US" sz="4400" dirty="0" err="1" smtClean="0"/>
              <a:t>Weltman</a:t>
            </a:r>
            <a:r>
              <a:rPr lang="en-US" sz="4400" dirty="0" smtClean="0"/>
              <a:t>, J.Y. Hartman, M.L. </a:t>
            </a:r>
            <a:r>
              <a:rPr lang="en-US" sz="4400" dirty="0" err="1" smtClean="0"/>
              <a:t>Veldhuis</a:t>
            </a:r>
            <a:r>
              <a:rPr lang="en-US" sz="4400" dirty="0" smtClean="0"/>
              <a:t>, J.D. </a:t>
            </a:r>
            <a:r>
              <a:rPr lang="en-US" sz="4400" dirty="0" err="1" smtClean="0"/>
              <a:t>Weltman</a:t>
            </a:r>
            <a:r>
              <a:rPr lang="en-US" sz="4400" dirty="0" smtClean="0"/>
              <a:t>, A. Growth hormone release during acute and chronic aerobic and resistance exercise: recent findings. / Liberation de l ' hormone de </a:t>
            </a:r>
            <a:r>
              <a:rPr lang="en-US" sz="4400" dirty="0" err="1" smtClean="0"/>
              <a:t>croissance</a:t>
            </a:r>
            <a:r>
              <a:rPr lang="en-US" sz="4400" dirty="0" smtClean="0"/>
              <a:t> pendant un </a:t>
            </a:r>
            <a:r>
              <a:rPr lang="en-US" sz="4400" dirty="0" err="1" smtClean="0"/>
              <a:t>exercice</a:t>
            </a:r>
            <a:r>
              <a:rPr lang="en-US" sz="4400" dirty="0" smtClean="0"/>
              <a:t> de force , un </a:t>
            </a:r>
            <a:r>
              <a:rPr lang="en-US" sz="4400" dirty="0" err="1" smtClean="0"/>
              <a:t>exercice</a:t>
            </a:r>
            <a:r>
              <a:rPr lang="en-US" sz="4400" dirty="0" smtClean="0"/>
              <a:t> </a:t>
            </a:r>
            <a:r>
              <a:rPr lang="en-US" sz="4400" dirty="0" err="1" smtClean="0"/>
              <a:t>aerobie</a:t>
            </a:r>
            <a:r>
              <a:rPr lang="en-US" sz="4400" dirty="0" smtClean="0"/>
              <a:t> et un </a:t>
            </a:r>
            <a:r>
              <a:rPr lang="en-US" sz="4400" dirty="0" err="1" smtClean="0"/>
              <a:t>exercice</a:t>
            </a:r>
            <a:r>
              <a:rPr lang="en-US" sz="4400" dirty="0" smtClean="0"/>
              <a:t> de forte </a:t>
            </a:r>
            <a:r>
              <a:rPr lang="en-US" sz="4400" dirty="0" err="1" smtClean="0"/>
              <a:t>intensite</a:t>
            </a:r>
            <a:r>
              <a:rPr lang="en-US" sz="4400" dirty="0" smtClean="0"/>
              <a:t>. Sports Medicine 2002: Vol. 32 Issue 15. p. 987-1004 18p.</a:t>
            </a:r>
            <a:endParaRPr lang="es-ES" sz="4400" dirty="0" smtClean="0"/>
          </a:p>
          <a:p>
            <a:r>
              <a:rPr lang="en-US" sz="4400" dirty="0" smtClean="0"/>
              <a:t>De Palo, E.F. </a:t>
            </a:r>
            <a:r>
              <a:rPr lang="en-US" sz="4400" dirty="0" err="1" smtClean="0"/>
              <a:t>Gatti</a:t>
            </a:r>
            <a:r>
              <a:rPr lang="en-US" sz="4400" dirty="0" smtClean="0"/>
              <a:t>, R. </a:t>
            </a:r>
            <a:r>
              <a:rPr lang="en-US" sz="4400" dirty="0" err="1" smtClean="0"/>
              <a:t>Lancerin</a:t>
            </a:r>
            <a:r>
              <a:rPr lang="en-US" sz="4400" dirty="0" smtClean="0"/>
              <a:t>, F. </a:t>
            </a:r>
            <a:r>
              <a:rPr lang="en-US" sz="4400" dirty="0" err="1" smtClean="0"/>
              <a:t>Cappellin</a:t>
            </a:r>
            <a:r>
              <a:rPr lang="en-US" sz="4400" dirty="0" smtClean="0"/>
              <a:t>, E. </a:t>
            </a:r>
            <a:r>
              <a:rPr lang="en-US" sz="4400" dirty="0" err="1" smtClean="0"/>
              <a:t>Spinella</a:t>
            </a:r>
            <a:r>
              <a:rPr lang="en-US" sz="4400" dirty="0" smtClean="0"/>
              <a:t>, P. Correlations of growth hormone (GH) and insulin-like growth factor I (IGF-I): effects of exercise and abuse by athletes. </a:t>
            </a:r>
            <a:r>
              <a:rPr lang="en-US" sz="4400" dirty="0" err="1" smtClean="0"/>
              <a:t>Clinica</a:t>
            </a:r>
            <a:r>
              <a:rPr lang="en-US" sz="4400" dirty="0" smtClean="0"/>
              <a:t> </a:t>
            </a:r>
            <a:r>
              <a:rPr lang="en-US" sz="4400" dirty="0" err="1" smtClean="0"/>
              <a:t>Chimica</a:t>
            </a:r>
            <a:r>
              <a:rPr lang="en-US" sz="4400" dirty="0" smtClean="0"/>
              <a:t> </a:t>
            </a:r>
            <a:r>
              <a:rPr lang="en-US" sz="4400" dirty="0" err="1" smtClean="0"/>
              <a:t>Acta</a:t>
            </a:r>
            <a:r>
              <a:rPr lang="en-US" sz="4400" dirty="0" smtClean="0"/>
              <a:t> 2001: Vol. 305 Issue 1/2. p. 1-17 17p.</a:t>
            </a:r>
            <a:endParaRPr lang="es-ES" sz="4400" dirty="0" smtClean="0"/>
          </a:p>
          <a:p>
            <a:r>
              <a:rPr lang="en-US" sz="4400" b="1" dirty="0" smtClean="0">
                <a:hlinkClick r:id="rId20" tooltip="Haga clic para buscar más entradas de este autor"/>
              </a:rPr>
              <a:t>Wallace, J D JD</a:t>
            </a:r>
            <a:r>
              <a:rPr lang="en-US" sz="4400" b="1" dirty="0" smtClean="0"/>
              <a:t>; </a:t>
            </a:r>
            <a:r>
              <a:rPr lang="en-US" sz="4400" b="1" dirty="0" smtClean="0">
                <a:hlinkClick r:id="rId21" tooltip="Haga clic para buscar más entradas de este autor"/>
              </a:rPr>
              <a:t>Cuneo, R C RC</a:t>
            </a:r>
            <a:r>
              <a:rPr lang="en-US" sz="4400" b="1" dirty="0" smtClean="0"/>
              <a:t>; </a:t>
            </a:r>
            <a:r>
              <a:rPr lang="en-US" sz="4400" b="1" dirty="0" smtClean="0">
                <a:hlinkClick r:id="rId22" tooltip="Haga clic para buscar más entradas de este autor"/>
              </a:rPr>
              <a:t>Baxter, R </a:t>
            </a:r>
            <a:r>
              <a:rPr lang="en-US" sz="4400" b="1" dirty="0" err="1" smtClean="0">
                <a:hlinkClick r:id="rId22" tooltip="Haga clic para buscar más entradas de este autor"/>
              </a:rPr>
              <a:t>R</a:t>
            </a:r>
            <a:r>
              <a:rPr lang="en-US" sz="4400" b="1" dirty="0" smtClean="0"/>
              <a:t>; </a:t>
            </a:r>
            <a:r>
              <a:rPr lang="en-US" sz="4400" b="1" dirty="0" err="1" smtClean="0">
                <a:hlinkClick r:id="rId23" tooltip="Haga clic para buscar más entradas de este autor"/>
              </a:rPr>
              <a:t>Orskov</a:t>
            </a:r>
            <a:r>
              <a:rPr lang="en-US" sz="4400" b="1" dirty="0" smtClean="0">
                <a:hlinkClick r:id="rId23" tooltip="Haga clic para buscar más entradas de este autor"/>
              </a:rPr>
              <a:t>, H </a:t>
            </a:r>
            <a:r>
              <a:rPr lang="en-US" sz="4400" b="1" dirty="0" err="1" smtClean="0">
                <a:hlinkClick r:id="rId23" tooltip="Haga clic para buscar más entradas de este autor"/>
              </a:rPr>
              <a:t>H</a:t>
            </a:r>
            <a:r>
              <a:rPr lang="en-US" sz="4400" b="1" dirty="0" smtClean="0"/>
              <a:t>; </a:t>
            </a:r>
            <a:r>
              <a:rPr lang="en-US" sz="4400" b="1" dirty="0" err="1" smtClean="0">
                <a:hlinkClick r:id="rId24" tooltip="Haga clic para buscar más entradas de este autor"/>
              </a:rPr>
              <a:t>Keay</a:t>
            </a:r>
            <a:r>
              <a:rPr lang="en-US" sz="4400" b="1" dirty="0" smtClean="0">
                <a:hlinkClick r:id="rId24" tooltip="Haga clic para buscar más entradas de este autor"/>
              </a:rPr>
              <a:t>, N </a:t>
            </a:r>
            <a:r>
              <a:rPr lang="en-US" sz="4400" b="1" dirty="0" err="1" smtClean="0">
                <a:hlinkClick r:id="rId24" tooltip="Haga clic para buscar más entradas de este autor"/>
              </a:rPr>
              <a:t>N</a:t>
            </a:r>
            <a:r>
              <a:rPr lang="en-US" sz="4400" b="1" dirty="0" smtClean="0"/>
              <a:t>; et al. </a:t>
            </a:r>
            <a:r>
              <a:rPr lang="en-US" sz="4400" dirty="0" smtClean="0"/>
              <a:t>Responses of the growth hormone (GH) and insulin-like growth factor axis to exercise, GH administration, and GH withdrawal in trained adult males: a potential test for GH abuse in sport.</a:t>
            </a:r>
            <a:r>
              <a:rPr lang="en-US" sz="4400" b="1" dirty="0" smtClean="0"/>
              <a:t> </a:t>
            </a:r>
            <a:r>
              <a:rPr lang="en-US" sz="4400" b="1" u="sng" dirty="0" smtClean="0">
                <a:hlinkClick r:id="rId25" tooltip="Haga clic para buscar más entradas de esta revista"/>
              </a:rPr>
              <a:t>The Journal of clinical endocrinology and metabolism</a:t>
            </a:r>
            <a:r>
              <a:rPr lang="es-ES" sz="4400" b="1" dirty="0" smtClean="0">
                <a:hlinkClick r:id="rId26" tooltip="Hacer clic para buscar más entradas de este número"/>
              </a:rPr>
              <a:t> </a:t>
            </a:r>
            <a:r>
              <a:rPr lang="en-US" sz="4400" b="1" u="sng" dirty="0" smtClean="0">
                <a:hlinkClick r:id="rId26" tooltip="Hacer clic para buscar más entradas de este número"/>
              </a:rPr>
              <a:t>84. 10</a:t>
            </a:r>
            <a:r>
              <a:rPr lang="es-ES" sz="4400" b="1" dirty="0" smtClean="0">
                <a:hlinkClick r:id="rId26" tooltip="Hacer clic para buscar más entradas de este número"/>
              </a:rPr>
              <a:t> </a:t>
            </a:r>
            <a:r>
              <a:rPr lang="en-US" sz="4400" b="1" dirty="0" smtClean="0"/>
              <a:t> (October 1999): 3591-3601.</a:t>
            </a:r>
            <a:endParaRPr lang="es-ES" sz="4400" b="1" dirty="0" smtClean="0"/>
          </a:p>
          <a:p>
            <a:r>
              <a:rPr lang="en-US" sz="4400" b="1" dirty="0" smtClean="0">
                <a:hlinkClick r:id="rId27" tooltip="Haga clic para buscar más entradas de este autor"/>
              </a:rPr>
              <a:t>Thomas, Scott G SG</a:t>
            </a:r>
            <a:r>
              <a:rPr lang="en-US" sz="4400" b="1" dirty="0" smtClean="0"/>
              <a:t>; </a:t>
            </a:r>
            <a:r>
              <a:rPr lang="en-US" sz="4400" b="1" dirty="0" smtClean="0">
                <a:hlinkClick r:id="rId28" tooltip="Haga clic para buscar más entradas de este autor"/>
              </a:rPr>
              <a:t>Esposito, John G JG</a:t>
            </a:r>
            <a:r>
              <a:rPr lang="en-US" sz="4400" b="1" dirty="0" smtClean="0"/>
              <a:t>; </a:t>
            </a:r>
            <a:r>
              <a:rPr lang="en-US" sz="4400" b="1" dirty="0" err="1" smtClean="0">
                <a:hlinkClick r:id="rId29" tooltip="Haga clic para buscar más entradas de este autor"/>
              </a:rPr>
              <a:t>Ezzat</a:t>
            </a:r>
            <a:r>
              <a:rPr lang="en-US" sz="4400" b="1" dirty="0" smtClean="0">
                <a:hlinkClick r:id="rId29" tooltip="Haga clic para buscar más entradas de este autor"/>
              </a:rPr>
              <a:t>, </a:t>
            </a:r>
            <a:r>
              <a:rPr lang="en-US" sz="4400" b="1" dirty="0" err="1" smtClean="0">
                <a:hlinkClick r:id="rId29" tooltip="Haga clic para buscar más entradas de este autor"/>
              </a:rPr>
              <a:t>Shereen</a:t>
            </a:r>
            <a:r>
              <a:rPr lang="en-US" sz="4400" b="1" dirty="0" smtClean="0">
                <a:hlinkClick r:id="rId29" tooltip="Haga clic para buscar más entradas de este autor"/>
              </a:rPr>
              <a:t> S</a:t>
            </a:r>
            <a:r>
              <a:rPr lang="en-US" sz="4400" b="1" dirty="0" smtClean="0"/>
              <a:t>. </a:t>
            </a:r>
            <a:r>
              <a:rPr lang="en-US" sz="4400" dirty="0" smtClean="0"/>
              <a:t>Exercise training benefits growth hormone (GH)-deficient adults in the absence or presence of GH treatment.</a:t>
            </a:r>
            <a:r>
              <a:rPr lang="en-US" sz="4400" b="1" dirty="0" smtClean="0"/>
              <a:t> </a:t>
            </a:r>
            <a:r>
              <a:rPr lang="en-US" sz="4400" b="1" u="sng" dirty="0" smtClean="0">
                <a:hlinkClick r:id="rId30" tooltip="Haga clic para buscar más entradas de esta revista"/>
              </a:rPr>
              <a:t>The Journal of clinical endocrinology and metabolism</a:t>
            </a:r>
            <a:r>
              <a:rPr lang="es-ES" sz="4400" b="1" dirty="0" smtClean="0">
                <a:hlinkClick r:id="rId31" tooltip="Hacer clic para buscar más entradas de este número"/>
              </a:rPr>
              <a:t> </a:t>
            </a:r>
            <a:r>
              <a:rPr lang="en-US" sz="4400" b="1" u="sng" dirty="0" smtClean="0">
                <a:hlinkClick r:id="rId31" tooltip="Hacer clic para buscar más entradas de este número"/>
              </a:rPr>
              <a:t>88. 12</a:t>
            </a:r>
            <a:r>
              <a:rPr lang="es-ES" sz="4400" b="1" dirty="0" smtClean="0">
                <a:hlinkClick r:id="rId31" tooltip="Hacer clic para buscar más entradas de este número"/>
              </a:rPr>
              <a:t> </a:t>
            </a:r>
            <a:r>
              <a:rPr lang="en-US" sz="4400" b="1" dirty="0" smtClean="0"/>
              <a:t> (December 2003): 5734-5738.</a:t>
            </a:r>
            <a:endParaRPr lang="es-ES" sz="4400" b="1" dirty="0" smtClean="0"/>
          </a:p>
          <a:p>
            <a:r>
              <a:rPr lang="en-US" sz="4400" b="1" dirty="0" err="1" smtClean="0">
                <a:hlinkClick r:id="rId32" tooltip="Haga clic para buscar más entradas de este autor"/>
              </a:rPr>
              <a:t>Gibney</a:t>
            </a:r>
            <a:r>
              <a:rPr lang="en-US" sz="4400" b="1" dirty="0" smtClean="0">
                <a:hlinkClick r:id="rId32" tooltip="Haga clic para buscar más entradas de este autor"/>
              </a:rPr>
              <a:t>, J </a:t>
            </a:r>
            <a:r>
              <a:rPr lang="en-US" sz="4400" b="1" dirty="0" err="1" smtClean="0">
                <a:hlinkClick r:id="rId32" tooltip="Haga clic para buscar más entradas de este autor"/>
              </a:rPr>
              <a:t>J</a:t>
            </a:r>
            <a:r>
              <a:rPr lang="en-US" sz="4400" b="1" dirty="0" smtClean="0"/>
              <a:t>; </a:t>
            </a:r>
            <a:r>
              <a:rPr lang="en-US" sz="4400" b="1" dirty="0" smtClean="0">
                <a:hlinkClick r:id="rId33" tooltip="Haga clic para buscar más entradas de este autor"/>
              </a:rPr>
              <a:t>Healy, M L ML</a:t>
            </a:r>
            <a:r>
              <a:rPr lang="en-US" sz="4400" b="1" dirty="0" smtClean="0"/>
              <a:t>; </a:t>
            </a:r>
            <a:r>
              <a:rPr lang="en-US" sz="4400" b="1" dirty="0" err="1" smtClean="0">
                <a:hlinkClick r:id="rId34" tooltip="Haga clic para buscar más entradas de este autor"/>
              </a:rPr>
              <a:t>Stolinski</a:t>
            </a:r>
            <a:r>
              <a:rPr lang="en-US" sz="4400" b="1" dirty="0" smtClean="0">
                <a:hlinkClick r:id="rId34" tooltip="Haga clic para buscar más entradas de este autor"/>
              </a:rPr>
              <a:t>, M </a:t>
            </a:r>
            <a:r>
              <a:rPr lang="en-US" sz="4400" b="1" dirty="0" err="1" smtClean="0">
                <a:hlinkClick r:id="rId34" tooltip="Haga clic para buscar más entradas de este autor"/>
              </a:rPr>
              <a:t>M</a:t>
            </a:r>
            <a:r>
              <a:rPr lang="en-US" sz="4400" b="1" dirty="0" smtClean="0"/>
              <a:t>; </a:t>
            </a:r>
            <a:r>
              <a:rPr lang="en-US" sz="4400" b="1" dirty="0" smtClean="0">
                <a:hlinkClick r:id="rId35" tooltip="Haga clic para buscar más entradas de este autor"/>
              </a:rPr>
              <a:t>Bowes, S B SB</a:t>
            </a:r>
            <a:r>
              <a:rPr lang="en-US" sz="4400" b="1" dirty="0" smtClean="0"/>
              <a:t>; </a:t>
            </a:r>
            <a:r>
              <a:rPr lang="en-US" sz="4400" b="1" dirty="0" smtClean="0">
                <a:hlinkClick r:id="rId36" tooltip="Haga clic para buscar más entradas de este autor"/>
              </a:rPr>
              <a:t>Pentecost, C </a:t>
            </a:r>
            <a:r>
              <a:rPr lang="en-US" sz="4400" b="1" dirty="0" err="1" smtClean="0">
                <a:hlinkClick r:id="rId36" tooltip="Haga clic para buscar más entradas de este autor"/>
              </a:rPr>
              <a:t>C</a:t>
            </a:r>
            <a:r>
              <a:rPr lang="en-US" sz="4400" b="1" dirty="0" smtClean="0"/>
              <a:t>; et al. </a:t>
            </a:r>
            <a:r>
              <a:rPr lang="en-US" sz="4400" dirty="0" smtClean="0"/>
              <a:t>Effect of growth hormone (GH) on glycerol and free fatty acid metabolism during exhaustive exercise in GH-deficient adults.</a:t>
            </a:r>
            <a:r>
              <a:rPr lang="en-US" sz="4400" b="1" dirty="0" smtClean="0"/>
              <a:t> </a:t>
            </a:r>
            <a:r>
              <a:rPr lang="es-ES" sz="4400" b="1" u="sng" dirty="0" err="1" smtClean="0">
                <a:hlinkClick r:id="rId37" tooltip="Haga clic para buscar más entradas de esta revista"/>
              </a:rPr>
              <a:t>The</a:t>
            </a:r>
            <a:r>
              <a:rPr lang="es-ES" sz="4400" b="1" u="sng" dirty="0" smtClean="0">
                <a:hlinkClick r:id="rId37" tooltip="Haga clic para buscar más entradas de esta revista"/>
              </a:rPr>
              <a:t> </a:t>
            </a:r>
            <a:r>
              <a:rPr lang="es-ES" sz="4400" b="1" u="sng" dirty="0" err="1" smtClean="0">
                <a:hlinkClick r:id="rId37" tooltip="Haga clic para buscar más entradas de esta revista"/>
              </a:rPr>
              <a:t>Journal</a:t>
            </a:r>
            <a:r>
              <a:rPr lang="es-ES" sz="4400" b="1" u="sng" dirty="0" smtClean="0">
                <a:hlinkClick r:id="rId37" tooltip="Haga clic para buscar más entradas de esta revista"/>
              </a:rPr>
              <a:t> of </a:t>
            </a:r>
            <a:r>
              <a:rPr lang="es-ES" sz="4400" b="1" u="sng" dirty="0" err="1" smtClean="0">
                <a:hlinkClick r:id="rId37" tooltip="Haga clic para buscar más entradas de esta revista"/>
              </a:rPr>
              <a:t>clinical</a:t>
            </a:r>
            <a:r>
              <a:rPr lang="es-ES" sz="4400" b="1" u="sng" dirty="0" smtClean="0">
                <a:hlinkClick r:id="rId37" tooltip="Haga clic para buscar más entradas de esta revista"/>
              </a:rPr>
              <a:t> </a:t>
            </a:r>
            <a:r>
              <a:rPr lang="es-ES" sz="4400" b="1" u="sng" dirty="0" err="1" smtClean="0">
                <a:hlinkClick r:id="rId37" tooltip="Haga clic para buscar más entradas de esta revista"/>
              </a:rPr>
              <a:t>endocrinology</a:t>
            </a:r>
            <a:r>
              <a:rPr lang="es-ES" sz="4400" b="1" u="sng" dirty="0" smtClean="0">
                <a:hlinkClick r:id="rId37" tooltip="Haga clic para buscar más entradas de esta revista"/>
              </a:rPr>
              <a:t> and </a:t>
            </a:r>
            <a:r>
              <a:rPr lang="es-ES" sz="4400" b="1" u="sng" dirty="0" err="1" smtClean="0">
                <a:hlinkClick r:id="rId37" tooltip="Haga clic para buscar más entradas de esta revista"/>
              </a:rPr>
              <a:t>metabolism</a:t>
            </a:r>
            <a:r>
              <a:rPr lang="es-ES" sz="4400" b="1" dirty="0" smtClean="0">
                <a:hlinkClick r:id="rId38" tooltip="Hacer clic para buscar más entradas de este número"/>
              </a:rPr>
              <a:t> </a:t>
            </a:r>
            <a:r>
              <a:rPr lang="es-ES" sz="4400" b="1" u="sng" dirty="0" smtClean="0">
                <a:hlinkClick r:id="rId38" tooltip="Hacer clic para buscar más entradas de este número"/>
              </a:rPr>
              <a:t>88. 4</a:t>
            </a:r>
            <a:r>
              <a:rPr lang="es-ES" sz="4400" b="1" dirty="0" smtClean="0">
                <a:hlinkClick r:id="rId38" tooltip="Hacer clic para buscar más entradas de este número"/>
              </a:rPr>
              <a:t> </a:t>
            </a:r>
            <a:r>
              <a:rPr lang="es-ES" sz="4400" b="1" dirty="0" smtClean="0"/>
              <a:t> (</a:t>
            </a:r>
            <a:r>
              <a:rPr lang="es-ES" sz="4400" b="1" dirty="0" err="1" smtClean="0"/>
              <a:t>April</a:t>
            </a:r>
            <a:r>
              <a:rPr lang="es-ES" sz="4400" b="1" dirty="0" smtClean="0"/>
              <a:t> 2003): 1792-1797.</a:t>
            </a:r>
          </a:p>
          <a:p>
            <a:r>
              <a:rPr lang="es-ES" sz="4400" b="1" dirty="0" err="1" smtClean="0">
                <a:hlinkClick r:id="rId39" tooltip="Haga clic para buscar más entradas de este autor"/>
              </a:rPr>
              <a:t>Hadzović</a:t>
            </a:r>
            <a:r>
              <a:rPr lang="es-ES" sz="4400" b="1" dirty="0" smtClean="0">
                <a:hlinkClick r:id="rId39" tooltip="Haga clic para buscar más entradas de este autor"/>
              </a:rPr>
              <a:t>, </a:t>
            </a:r>
            <a:r>
              <a:rPr lang="es-ES" sz="4400" b="1" dirty="0" err="1" smtClean="0">
                <a:hlinkClick r:id="rId39" tooltip="Haga clic para buscar más entradas de este autor"/>
              </a:rPr>
              <a:t>Almira</a:t>
            </a:r>
            <a:r>
              <a:rPr lang="es-ES" sz="4400" b="1" dirty="0" smtClean="0">
                <a:hlinkClick r:id="rId39" tooltip="Haga clic para buscar más entradas de este autor"/>
              </a:rPr>
              <a:t> A</a:t>
            </a:r>
            <a:r>
              <a:rPr lang="es-ES" sz="4400" b="1" dirty="0" smtClean="0"/>
              <a:t>; </a:t>
            </a:r>
            <a:r>
              <a:rPr lang="es-ES" sz="4400" b="1" dirty="0" err="1" smtClean="0">
                <a:hlinkClick r:id="rId40" tooltip="Haga clic para buscar más entradas de este autor"/>
              </a:rPr>
              <a:t>Nakas-Ićindić</a:t>
            </a:r>
            <a:r>
              <a:rPr lang="es-ES" sz="4400" b="1" dirty="0" smtClean="0">
                <a:hlinkClick r:id="rId40" tooltip="Haga clic para buscar más entradas de este autor"/>
              </a:rPr>
              <a:t>, </a:t>
            </a:r>
            <a:r>
              <a:rPr lang="es-ES" sz="4400" b="1" dirty="0" err="1" smtClean="0">
                <a:hlinkClick r:id="rId40" tooltip="Haga clic para buscar más entradas de este autor"/>
              </a:rPr>
              <a:t>Emina</a:t>
            </a:r>
            <a:r>
              <a:rPr lang="es-ES" sz="4400" b="1" dirty="0" smtClean="0">
                <a:hlinkClick r:id="rId40" tooltip="Haga clic para buscar más entradas de este autor"/>
              </a:rPr>
              <a:t> E</a:t>
            </a:r>
            <a:r>
              <a:rPr lang="es-ES" sz="4400" b="1" dirty="0" smtClean="0"/>
              <a:t>; </a:t>
            </a:r>
            <a:r>
              <a:rPr lang="es-ES" sz="4400" b="1" dirty="0" err="1" smtClean="0">
                <a:hlinkClick r:id="rId41" tooltip="Haga clic para buscar más entradas de este autor"/>
              </a:rPr>
              <a:t>Kucukalić-Selimović</a:t>
            </a:r>
            <a:r>
              <a:rPr lang="es-ES" sz="4400" b="1" dirty="0" smtClean="0">
                <a:hlinkClick r:id="rId41" tooltip="Haga clic para buscar más entradas de este autor"/>
              </a:rPr>
              <a:t>, </a:t>
            </a:r>
            <a:r>
              <a:rPr lang="es-ES" sz="4400" b="1" dirty="0" err="1" smtClean="0">
                <a:hlinkClick r:id="rId41" tooltip="Haga clic para buscar más entradas de este autor"/>
              </a:rPr>
              <a:t>Elma</a:t>
            </a:r>
            <a:r>
              <a:rPr lang="es-ES" sz="4400" b="1" dirty="0" smtClean="0">
                <a:hlinkClick r:id="rId41" tooltip="Haga clic para buscar más entradas de este autor"/>
              </a:rPr>
              <a:t> E</a:t>
            </a:r>
            <a:r>
              <a:rPr lang="es-ES" sz="4400" b="1" dirty="0" smtClean="0"/>
              <a:t>; </a:t>
            </a:r>
            <a:r>
              <a:rPr lang="es-ES" sz="4400" b="1" dirty="0" err="1" smtClean="0">
                <a:hlinkClick r:id="rId42" tooltip="Haga clic para buscar más entradas de este autor"/>
              </a:rPr>
              <a:t>Avdagić</a:t>
            </a:r>
            <a:r>
              <a:rPr lang="es-ES" sz="4400" b="1" dirty="0" smtClean="0">
                <a:hlinkClick r:id="rId42" tooltip="Haga clic para buscar más entradas de este autor"/>
              </a:rPr>
              <a:t>, </a:t>
            </a:r>
            <a:r>
              <a:rPr lang="es-ES" sz="4400" b="1" dirty="0" err="1" smtClean="0">
                <a:hlinkClick r:id="rId42" tooltip="Haga clic para buscar más entradas de este autor"/>
              </a:rPr>
              <a:t>Nesina</a:t>
            </a:r>
            <a:r>
              <a:rPr lang="es-ES" sz="4400" b="1" dirty="0" smtClean="0">
                <a:hlinkClick r:id="rId42" tooltip="Haga clic para buscar más entradas de este autor"/>
              </a:rPr>
              <a:t> </a:t>
            </a:r>
            <a:r>
              <a:rPr lang="es-ES" sz="4400" b="1" dirty="0" err="1" smtClean="0">
                <a:hlinkClick r:id="rId42" tooltip="Haga clic para buscar más entradas de este autor"/>
              </a:rPr>
              <a:t>N</a:t>
            </a:r>
            <a:r>
              <a:rPr lang="es-ES" sz="4400" b="1" dirty="0" err="1" smtClean="0"/>
              <a:t>;</a:t>
            </a:r>
            <a:r>
              <a:rPr lang="es-ES" sz="4400" b="1" dirty="0" err="1" smtClean="0">
                <a:hlinkClick r:id="rId43" tooltip="Haga clic para buscar más entradas de este autor"/>
              </a:rPr>
              <a:t>Zaciragić</a:t>
            </a:r>
            <a:r>
              <a:rPr lang="es-ES" sz="4400" b="1" dirty="0" smtClean="0">
                <a:hlinkClick r:id="rId43" tooltip="Haga clic para buscar más entradas de este autor"/>
              </a:rPr>
              <a:t>, </a:t>
            </a:r>
            <a:r>
              <a:rPr lang="es-ES" sz="4400" b="1" dirty="0" err="1" smtClean="0">
                <a:hlinkClick r:id="rId43" tooltip="Haga clic para buscar más entradas de este autor"/>
              </a:rPr>
              <a:t>Asija</a:t>
            </a:r>
            <a:r>
              <a:rPr lang="es-ES" sz="4400" b="1" dirty="0" smtClean="0">
                <a:hlinkClick r:id="rId43" tooltip="Haga clic para buscar más entradas de este autor"/>
              </a:rPr>
              <a:t> A</a:t>
            </a:r>
            <a:r>
              <a:rPr lang="es-ES" sz="4400" b="1" dirty="0" smtClean="0"/>
              <a:t>; et al. </a:t>
            </a:r>
            <a:r>
              <a:rPr lang="en-US" sz="4400" dirty="0" smtClean="0"/>
              <a:t>The level of physical activity and the growth hormone (GH) response to acute physical exercise.</a:t>
            </a:r>
            <a:r>
              <a:rPr lang="en-US" sz="4400" b="1" dirty="0" smtClean="0"/>
              <a:t> </a:t>
            </a:r>
            <a:r>
              <a:rPr lang="en-US" sz="4400" b="1" u="sng" dirty="0" smtClean="0">
                <a:hlinkClick r:id="rId44" tooltip="Haga clic para buscar más entradas de esta revista"/>
              </a:rPr>
              <a:t>Bosnian journal of basic medical sciences / </a:t>
            </a:r>
            <a:r>
              <a:rPr lang="en-US" sz="4400" b="1" u="sng" dirty="0" err="1" smtClean="0">
                <a:hlinkClick r:id="rId44" tooltip="Haga clic para buscar más entradas de esta revista"/>
              </a:rPr>
              <a:t>Udruženje</a:t>
            </a:r>
            <a:r>
              <a:rPr lang="en-US" sz="4400" b="1" u="sng" dirty="0" smtClean="0">
                <a:hlinkClick r:id="rId44" tooltip="Haga clic para buscar más entradas de esta revista"/>
              </a:rPr>
              <a:t> </a:t>
            </a:r>
            <a:r>
              <a:rPr lang="en-US" sz="4400" b="1" u="sng" dirty="0" err="1" smtClean="0">
                <a:hlinkClick r:id="rId44" tooltip="Haga clic para buscar más entradas de esta revista"/>
              </a:rPr>
              <a:t>basičnih</a:t>
            </a:r>
            <a:r>
              <a:rPr lang="en-US" sz="4400" b="1" u="sng" dirty="0" smtClean="0">
                <a:hlinkClick r:id="rId44" tooltip="Haga clic para buscar más entradas de esta revista"/>
              </a:rPr>
              <a:t> </a:t>
            </a:r>
            <a:r>
              <a:rPr lang="en-US" sz="4400" b="1" u="sng" dirty="0" err="1" smtClean="0">
                <a:hlinkClick r:id="rId44" tooltip="Haga clic para buscar más entradas de esta revista"/>
              </a:rPr>
              <a:t>mediciniskih</a:t>
            </a:r>
            <a:r>
              <a:rPr lang="en-US" sz="4400" b="1" u="sng" dirty="0" smtClean="0">
                <a:hlinkClick r:id="rId44" tooltip="Haga clic para buscar más entradas de esta revista"/>
              </a:rPr>
              <a:t> </a:t>
            </a:r>
            <a:r>
              <a:rPr lang="en-US" sz="4400" b="1" u="sng" dirty="0" err="1" smtClean="0">
                <a:hlinkClick r:id="rId44" tooltip="Haga clic para buscar más entradas de esta revista"/>
              </a:rPr>
              <a:t>znanosti</a:t>
            </a:r>
            <a:r>
              <a:rPr lang="en-US" sz="4400" b="1" u="sng" dirty="0" smtClean="0">
                <a:hlinkClick r:id="rId44" tooltip="Haga clic para buscar más entradas de esta revista"/>
              </a:rPr>
              <a:t> = Association of Basic Medical Sciences</a:t>
            </a:r>
            <a:r>
              <a:rPr lang="es-ES" sz="4400" b="1" dirty="0" smtClean="0">
                <a:hlinkClick r:id="rId45" tooltip="Hacer clic para buscar más entradas de este número"/>
              </a:rPr>
              <a:t> </a:t>
            </a:r>
            <a:r>
              <a:rPr lang="en-US" sz="4400" b="1" u="sng" dirty="0" smtClean="0">
                <a:hlinkClick r:id="rId45" tooltip="Hacer clic para buscar más entradas de este número"/>
              </a:rPr>
              <a:t>4. 3</a:t>
            </a:r>
            <a:r>
              <a:rPr lang="es-ES" sz="4400" b="1" dirty="0" smtClean="0">
                <a:hlinkClick r:id="rId45" tooltip="Hacer clic para buscar más entradas de este número"/>
              </a:rPr>
              <a:t> </a:t>
            </a:r>
            <a:r>
              <a:rPr lang="en-US" sz="4400" b="1" dirty="0" smtClean="0"/>
              <a:t> (July 2004): 47-49.</a:t>
            </a:r>
            <a:endParaRPr lang="es-ES" sz="4400" b="1" dirty="0" smtClean="0"/>
          </a:p>
          <a:p>
            <a:r>
              <a:rPr lang="en-US" sz="4400" b="1" dirty="0" err="1" smtClean="0">
                <a:hlinkClick r:id="rId46" tooltip="Haga clic para buscar más entradas de este autor"/>
              </a:rPr>
              <a:t>Widdowson</a:t>
            </a:r>
            <a:r>
              <a:rPr lang="en-US" sz="4400" b="1" dirty="0" smtClean="0">
                <a:hlinkClick r:id="rId46" tooltip="Haga clic para buscar más entradas de este autor"/>
              </a:rPr>
              <a:t>, W Matthew WM</a:t>
            </a:r>
            <a:r>
              <a:rPr lang="en-US" sz="4400" b="1" dirty="0" smtClean="0"/>
              <a:t>; </a:t>
            </a:r>
            <a:r>
              <a:rPr lang="en-US" sz="4400" b="1" dirty="0" err="1" smtClean="0">
                <a:hlinkClick r:id="rId47" tooltip="Haga clic para buscar más entradas de este autor"/>
              </a:rPr>
              <a:t>Gibney</a:t>
            </a:r>
            <a:r>
              <a:rPr lang="en-US" sz="4400" b="1" dirty="0" smtClean="0">
                <a:hlinkClick r:id="rId47" tooltip="Haga clic para buscar más entradas de este autor"/>
              </a:rPr>
              <a:t>, James J</a:t>
            </a:r>
            <a:r>
              <a:rPr lang="en-US" sz="4400" b="1" dirty="0" smtClean="0"/>
              <a:t>. </a:t>
            </a:r>
            <a:r>
              <a:rPr lang="en-US" sz="4400" dirty="0" smtClean="0"/>
              <a:t>The effect of growth hormone replacement on exercise capacity in patients with GH deficiency: a </a:t>
            </a:r>
            <a:r>
              <a:rPr lang="en-US" sz="4400" dirty="0" err="1" smtClean="0"/>
              <a:t>metaanalysis</a:t>
            </a:r>
            <a:r>
              <a:rPr lang="en-US" sz="4400" dirty="0" smtClean="0"/>
              <a:t>.</a:t>
            </a:r>
            <a:r>
              <a:rPr lang="en-US" sz="4400" b="1" dirty="0" smtClean="0"/>
              <a:t> </a:t>
            </a:r>
            <a:r>
              <a:rPr lang="en-US" sz="4400" b="1" u="sng" dirty="0" smtClean="0">
                <a:hlinkClick r:id="rId48" tooltip="Haga clic para buscar más entradas de esta revista"/>
              </a:rPr>
              <a:t>The Journal of clinical endocrinology and metabolism</a:t>
            </a:r>
            <a:r>
              <a:rPr lang="es-ES" sz="4400" b="1" dirty="0" smtClean="0">
                <a:hlinkClick r:id="rId49" tooltip="Hacer clic para buscar más entradas de este número"/>
              </a:rPr>
              <a:t> </a:t>
            </a:r>
            <a:r>
              <a:rPr lang="en-US" sz="4400" b="1" u="sng" dirty="0" smtClean="0">
                <a:hlinkClick r:id="rId49" tooltip="Hacer clic para buscar más entradas de este número"/>
              </a:rPr>
              <a:t>93. 11</a:t>
            </a:r>
            <a:r>
              <a:rPr lang="es-ES" sz="4400" b="1" dirty="0" smtClean="0">
                <a:hlinkClick r:id="rId49" tooltip="Hacer clic para buscar más entradas de este número"/>
              </a:rPr>
              <a:t> </a:t>
            </a:r>
            <a:r>
              <a:rPr lang="en-US" sz="4400" b="1" dirty="0" smtClean="0"/>
              <a:t> (November 2008): 4413-4417.</a:t>
            </a:r>
            <a:endParaRPr lang="es-ES" sz="4400" b="1" dirty="0" smtClean="0"/>
          </a:p>
          <a:p>
            <a:r>
              <a:rPr lang="en-US" sz="4400" b="1" dirty="0" err="1" smtClean="0">
                <a:hlinkClick r:id="rId50" tooltip="Haga clic para buscar más entradas de este autor"/>
              </a:rPr>
              <a:t>Erotokritou</a:t>
            </a:r>
            <a:r>
              <a:rPr lang="en-US" sz="4400" b="1" dirty="0" smtClean="0">
                <a:hlinkClick r:id="rId50" tooltip="Haga clic para buscar más entradas de este autor"/>
              </a:rPr>
              <a:t>-Mulligan, </a:t>
            </a:r>
            <a:r>
              <a:rPr lang="en-US" sz="4400" b="1" dirty="0" err="1" smtClean="0">
                <a:hlinkClick r:id="rId50" tooltip="Haga clic para buscar más entradas de este autor"/>
              </a:rPr>
              <a:t>Ioulietta</a:t>
            </a:r>
            <a:r>
              <a:rPr lang="en-US" sz="4400" b="1" dirty="0" smtClean="0">
                <a:hlinkClick r:id="rId50" tooltip="Haga clic para buscar más entradas de este autor"/>
              </a:rPr>
              <a:t> I</a:t>
            </a:r>
            <a:r>
              <a:rPr lang="en-US" sz="4400" b="1" dirty="0" smtClean="0"/>
              <a:t>; </a:t>
            </a:r>
            <a:r>
              <a:rPr lang="en-US" sz="4400" b="1" dirty="0" smtClean="0">
                <a:hlinkClick r:id="rId51" tooltip="Haga clic para buscar más entradas de este autor"/>
              </a:rPr>
              <a:t>Bassett, E </a:t>
            </a:r>
            <a:r>
              <a:rPr lang="en-US" sz="4400" b="1" dirty="0" err="1" smtClean="0">
                <a:hlinkClick r:id="rId51" tooltip="Haga clic para buscar más entradas de este autor"/>
              </a:rPr>
              <a:t>Eryl</a:t>
            </a:r>
            <a:r>
              <a:rPr lang="en-US" sz="4400" b="1" dirty="0" smtClean="0">
                <a:hlinkClick r:id="rId51" tooltip="Haga clic para buscar más entradas de este autor"/>
              </a:rPr>
              <a:t> EE</a:t>
            </a:r>
            <a:r>
              <a:rPr lang="en-US" sz="4400" b="1" dirty="0" smtClean="0"/>
              <a:t>; </a:t>
            </a:r>
            <a:r>
              <a:rPr lang="en-US" sz="4400" b="1" dirty="0" err="1" smtClean="0">
                <a:hlinkClick r:id="rId52" tooltip="Haga clic para buscar más entradas de este autor"/>
              </a:rPr>
              <a:t>Kniess</a:t>
            </a:r>
            <a:r>
              <a:rPr lang="en-US" sz="4400" b="1" dirty="0" smtClean="0">
                <a:hlinkClick r:id="rId52" tooltip="Haga clic para buscar más entradas de este autor"/>
              </a:rPr>
              <a:t>, Astrid A</a:t>
            </a:r>
            <a:r>
              <a:rPr lang="en-US" sz="4400" b="1" dirty="0" smtClean="0"/>
              <a:t>; </a:t>
            </a:r>
            <a:r>
              <a:rPr lang="en-US" sz="4400" b="1" dirty="0" err="1" smtClean="0">
                <a:hlinkClick r:id="rId53" tooltip="Haga clic para buscar más entradas de este autor"/>
              </a:rPr>
              <a:t>Sönksen</a:t>
            </a:r>
            <a:r>
              <a:rPr lang="en-US" sz="4400" b="1" dirty="0" smtClean="0">
                <a:hlinkClick r:id="rId53" tooltip="Haga clic para buscar más entradas de este autor"/>
              </a:rPr>
              <a:t>, Peter H </a:t>
            </a:r>
            <a:r>
              <a:rPr lang="en-US" sz="4400" b="1" dirty="0" err="1" smtClean="0">
                <a:hlinkClick r:id="rId53" tooltip="Haga clic para buscar más entradas de este autor"/>
              </a:rPr>
              <a:t>PH</a:t>
            </a:r>
            <a:r>
              <a:rPr lang="en-US" sz="4400" b="1" dirty="0" err="1" smtClean="0"/>
              <a:t>;</a:t>
            </a:r>
            <a:r>
              <a:rPr lang="en-US" sz="4400" b="1" dirty="0" err="1" smtClean="0">
                <a:hlinkClick r:id="rId54" tooltip="Haga clic para buscar más entradas de este autor"/>
              </a:rPr>
              <a:t>Holt</a:t>
            </a:r>
            <a:r>
              <a:rPr lang="en-US" sz="4400" b="1" dirty="0" smtClean="0">
                <a:hlinkClick r:id="rId54" tooltip="Haga clic para buscar más entradas de este autor"/>
              </a:rPr>
              <a:t>, Richard I G RI</a:t>
            </a:r>
            <a:r>
              <a:rPr lang="en-US" sz="4400" b="1" dirty="0" smtClean="0"/>
              <a:t>; et al. </a:t>
            </a:r>
            <a:r>
              <a:rPr lang="en-US" sz="4400" dirty="0" smtClean="0"/>
              <a:t>Validation of the growth hormone (GH)-dependent marker method of detecting GH abuse in sport through the use of independent data sets.</a:t>
            </a:r>
            <a:r>
              <a:rPr lang="en-US" sz="4400" b="1" dirty="0" smtClean="0"/>
              <a:t> </a:t>
            </a:r>
            <a:r>
              <a:rPr lang="en-US" sz="4400" b="1" u="sng" dirty="0" smtClean="0">
                <a:hlinkClick r:id="rId55" tooltip="Haga clic para buscar más entradas de esta revista"/>
              </a:rPr>
              <a:t>Growth hormone &amp; IGF research : official journal of the Growth Hormone Research Society and the International IGF Research Society</a:t>
            </a:r>
            <a:r>
              <a:rPr lang="es-ES" sz="4400" b="1" dirty="0" smtClean="0">
                <a:hlinkClick r:id="rId56" tooltip="Hacer clic para buscar más entradas de este número"/>
              </a:rPr>
              <a:t> </a:t>
            </a:r>
            <a:r>
              <a:rPr lang="en-US" sz="4400" b="1" u="sng" dirty="0" smtClean="0">
                <a:hlinkClick r:id="rId56" tooltip="Hacer clic para buscar más entradas de este número"/>
              </a:rPr>
              <a:t>17. 5</a:t>
            </a:r>
            <a:r>
              <a:rPr lang="es-ES" sz="4400" b="1" dirty="0" smtClean="0">
                <a:hlinkClick r:id="rId56" tooltip="Hacer clic para buscar más entradas de este número"/>
              </a:rPr>
              <a:t> </a:t>
            </a:r>
            <a:r>
              <a:rPr lang="en-US" sz="4400" b="1" dirty="0" smtClean="0"/>
              <a:t> (October 2007): 416-423.</a:t>
            </a:r>
            <a:endParaRPr lang="es-ES" sz="4400" b="1" dirty="0" smtClean="0"/>
          </a:p>
          <a:p>
            <a:r>
              <a:rPr lang="en-US" sz="4400" b="1" dirty="0" err="1" smtClean="0">
                <a:hlinkClick r:id="rId57" tooltip="Haga clic para buscar más entradas de este autor"/>
              </a:rPr>
              <a:t>Erotokritou</a:t>
            </a:r>
            <a:r>
              <a:rPr lang="en-US" sz="4400" b="1" dirty="0" smtClean="0">
                <a:hlinkClick r:id="rId57" tooltip="Haga clic para buscar más entradas de este autor"/>
              </a:rPr>
              <a:t>-Mulligan, </a:t>
            </a:r>
            <a:r>
              <a:rPr lang="en-US" sz="4400" b="1" dirty="0" err="1" smtClean="0">
                <a:hlinkClick r:id="rId57" tooltip="Haga clic para buscar más entradas de este autor"/>
              </a:rPr>
              <a:t>Ioulietta</a:t>
            </a:r>
            <a:r>
              <a:rPr lang="en-US" sz="4400" b="1" dirty="0" smtClean="0">
                <a:hlinkClick r:id="rId57" tooltip="Haga clic para buscar más entradas de este autor"/>
              </a:rPr>
              <a:t> I</a:t>
            </a:r>
            <a:r>
              <a:rPr lang="en-US" sz="4400" b="1" dirty="0" smtClean="0"/>
              <a:t>; </a:t>
            </a:r>
            <a:r>
              <a:rPr lang="en-US" sz="4400" b="1" dirty="0" err="1" smtClean="0">
                <a:hlinkClick r:id="rId58" tooltip="Haga clic para buscar más entradas de este autor"/>
              </a:rPr>
              <a:t>Eryl</a:t>
            </a:r>
            <a:r>
              <a:rPr lang="en-US" sz="4400" b="1" dirty="0" smtClean="0">
                <a:hlinkClick r:id="rId58" tooltip="Haga clic para buscar más entradas de este autor"/>
              </a:rPr>
              <a:t> Bassett, E </a:t>
            </a:r>
            <a:r>
              <a:rPr lang="en-US" sz="4400" b="1" dirty="0" err="1" smtClean="0">
                <a:hlinkClick r:id="rId58" tooltip="Haga clic para buscar más entradas de este autor"/>
              </a:rPr>
              <a:t>E</a:t>
            </a:r>
            <a:r>
              <a:rPr lang="en-US" sz="4400" b="1" dirty="0" smtClean="0"/>
              <a:t>; </a:t>
            </a:r>
            <a:r>
              <a:rPr lang="en-US" sz="4400" b="1" dirty="0" smtClean="0">
                <a:hlinkClick r:id="rId59" tooltip="Haga clic para buscar más entradas de este autor"/>
              </a:rPr>
              <a:t>Cowan, David A DA</a:t>
            </a:r>
            <a:r>
              <a:rPr lang="en-US" sz="4400" b="1" dirty="0" smtClean="0"/>
              <a:t>; </a:t>
            </a:r>
            <a:r>
              <a:rPr lang="en-US" sz="4400" b="1" dirty="0" smtClean="0">
                <a:hlinkClick r:id="rId60" tooltip="Haga clic para buscar más entradas de este autor"/>
              </a:rPr>
              <a:t>Bartlett, </a:t>
            </a:r>
            <a:r>
              <a:rPr lang="en-US" sz="4400" b="1" dirty="0" err="1" smtClean="0">
                <a:hlinkClick r:id="rId60" tooltip="Haga clic para buscar más entradas de este autor"/>
              </a:rPr>
              <a:t>Christiaan</a:t>
            </a:r>
            <a:r>
              <a:rPr lang="en-US" sz="4400" b="1" dirty="0" smtClean="0">
                <a:hlinkClick r:id="rId60" tooltip="Haga clic para buscar más entradas de este autor"/>
              </a:rPr>
              <a:t> </a:t>
            </a:r>
            <a:r>
              <a:rPr lang="en-US" sz="4400" b="1" dirty="0" err="1" smtClean="0">
                <a:hlinkClick r:id="rId60" tooltip="Haga clic para buscar más entradas de este autor"/>
              </a:rPr>
              <a:t>C</a:t>
            </a:r>
            <a:r>
              <a:rPr lang="en-US" sz="4400" b="1" dirty="0" err="1" smtClean="0"/>
              <a:t>;</a:t>
            </a:r>
            <a:r>
              <a:rPr lang="en-US" sz="4400" b="1" dirty="0" err="1" smtClean="0">
                <a:hlinkClick r:id="rId61" tooltip="Haga clic para buscar más entradas de este autor"/>
              </a:rPr>
              <a:t>Milward</a:t>
            </a:r>
            <a:r>
              <a:rPr lang="en-US" sz="4400" b="1" dirty="0" smtClean="0">
                <a:hlinkClick r:id="rId61" tooltip="Haga clic para buscar más entradas de este autor"/>
              </a:rPr>
              <a:t>, Polly P</a:t>
            </a:r>
            <a:r>
              <a:rPr lang="en-US" sz="4400" b="1" dirty="0" smtClean="0"/>
              <a:t>; et al. </a:t>
            </a:r>
            <a:r>
              <a:rPr lang="en-US" sz="4400" dirty="0" smtClean="0"/>
              <a:t>The use of growth hormone (GH)-dependent markers in the detection of GH abuse in sport: Physiological intra-individual variation of IGF-I, type 3 pro-collagen (P-III-P) and the GH-2000 detection score.</a:t>
            </a:r>
            <a:r>
              <a:rPr lang="en-US" sz="4400" b="1" dirty="0" smtClean="0"/>
              <a:t> </a:t>
            </a:r>
            <a:r>
              <a:rPr lang="en-US" sz="4400" b="1" u="sng" dirty="0" smtClean="0">
                <a:hlinkClick r:id="rId62" tooltip="Haga clic para buscar más entradas de esta revista"/>
              </a:rPr>
              <a:t>Clinical endocrinology</a:t>
            </a:r>
            <a:r>
              <a:rPr lang="es-ES" sz="4400" b="1" dirty="0" smtClean="0">
                <a:hlinkClick r:id="rId63" tooltip="Hacer clic para buscar más entradas de este número"/>
              </a:rPr>
              <a:t> </a:t>
            </a:r>
            <a:r>
              <a:rPr lang="en-US" sz="4400" b="1" u="sng" dirty="0" smtClean="0">
                <a:hlinkClick r:id="rId63" tooltip="Hacer clic para buscar más entradas de este número"/>
              </a:rPr>
              <a:t>72. 4</a:t>
            </a:r>
            <a:r>
              <a:rPr lang="es-ES" sz="4400" b="1" dirty="0" smtClean="0">
                <a:hlinkClick r:id="rId63" tooltip="Hacer clic para buscar más entradas de este número"/>
              </a:rPr>
              <a:t> </a:t>
            </a:r>
            <a:r>
              <a:rPr lang="en-US" sz="4400" b="1" dirty="0" smtClean="0"/>
              <a:t> (April 2010): 520-526.</a:t>
            </a:r>
          </a:p>
          <a:p>
            <a:r>
              <a:rPr lang="en-US" sz="4400" b="1" dirty="0" err="1" smtClean="0"/>
              <a:t>Fundamentos</a:t>
            </a:r>
            <a:r>
              <a:rPr lang="en-US" sz="4400" b="1" dirty="0" smtClean="0"/>
              <a:t> de </a:t>
            </a:r>
            <a:r>
              <a:rPr lang="en-US" sz="4400" b="1" dirty="0" err="1" smtClean="0"/>
              <a:t>fisiología</a:t>
            </a:r>
            <a:r>
              <a:rPr lang="en-US" sz="4400" b="1" dirty="0" smtClean="0"/>
              <a:t> del </a:t>
            </a:r>
            <a:r>
              <a:rPr lang="en-US" sz="4400" b="1" dirty="0" err="1" smtClean="0"/>
              <a:t>ejercicio</a:t>
            </a:r>
            <a:r>
              <a:rPr lang="en-US" sz="4400" b="1" dirty="0" smtClean="0"/>
              <a:t> (2ª </a:t>
            </a:r>
            <a:r>
              <a:rPr lang="en-US" sz="4400" b="1" dirty="0" err="1" smtClean="0"/>
              <a:t>Edición</a:t>
            </a:r>
            <a:r>
              <a:rPr lang="en-US" sz="4400" b="1" dirty="0" smtClean="0"/>
              <a:t>). William D. </a:t>
            </a:r>
            <a:r>
              <a:rPr lang="en-US" sz="4400" b="1" dirty="0" err="1" smtClean="0"/>
              <a:t>McArdle</a:t>
            </a:r>
            <a:r>
              <a:rPr lang="en-US" sz="4400" b="1" dirty="0" smtClean="0"/>
              <a:t>; Frank I. </a:t>
            </a:r>
            <a:r>
              <a:rPr lang="en-US" sz="4400" b="1" dirty="0" err="1" smtClean="0"/>
              <a:t>Katch</a:t>
            </a:r>
            <a:r>
              <a:rPr lang="en-US" sz="4400" b="1" dirty="0" smtClean="0"/>
              <a:t>; Victor L. </a:t>
            </a:r>
            <a:r>
              <a:rPr lang="en-US" sz="4400" b="1" dirty="0" err="1" smtClean="0"/>
              <a:t>Katch</a:t>
            </a:r>
            <a:endParaRPr lang="es-ES" sz="4400" b="1" dirty="0" smtClean="0"/>
          </a:p>
          <a:p>
            <a:endParaRPr lang="es-ES" dirty="0" smtClean="0"/>
          </a:p>
          <a:p>
            <a:endParaRPr 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a:p>
        </p:txBody>
      </p:sp>
      <p:sp>
        <p:nvSpPr>
          <p:cNvPr id="3" name="2 Subtítulo"/>
          <p:cNvSpPr>
            <a:spLocks noGrp="1"/>
          </p:cNvSpPr>
          <p:nvPr>
            <p:ph type="subTitle" idx="1"/>
          </p:nvPr>
        </p:nvSpPr>
        <p:spPr/>
        <p:txBody>
          <a:bodyPr/>
          <a:lstStyle/>
          <a:p>
            <a:endParaRPr lang="es-ES"/>
          </a:p>
        </p:txBody>
      </p:sp>
      <p:graphicFrame>
        <p:nvGraphicFramePr>
          <p:cNvPr id="4" name="3 Tabla"/>
          <p:cNvGraphicFramePr>
            <a:graphicFrameLocks noGrp="1"/>
          </p:cNvGraphicFramePr>
          <p:nvPr/>
        </p:nvGraphicFramePr>
        <p:xfrm>
          <a:off x="0" y="1"/>
          <a:ext cx="9143999" cy="6885383"/>
        </p:xfrm>
        <a:graphic>
          <a:graphicData uri="http://schemas.openxmlformats.org/drawingml/2006/table">
            <a:tbl>
              <a:tblPr/>
              <a:tblGrid>
                <a:gridCol w="899592"/>
                <a:gridCol w="1368152"/>
                <a:gridCol w="3024336"/>
                <a:gridCol w="2232248"/>
                <a:gridCol w="1619671"/>
              </a:tblGrid>
              <a:tr h="517585">
                <a:tc>
                  <a:txBody>
                    <a:bodyPr/>
                    <a:lstStyle/>
                    <a:p>
                      <a:pPr algn="ctr">
                        <a:lnSpc>
                          <a:spcPct val="115000"/>
                        </a:lnSpc>
                        <a:spcAft>
                          <a:spcPts val="0"/>
                        </a:spcAft>
                      </a:pPr>
                      <a:r>
                        <a:rPr lang="es-ES" sz="1400" b="1" dirty="0">
                          <a:solidFill>
                            <a:srgbClr val="000000"/>
                          </a:solidFill>
                          <a:latin typeface="Calibri"/>
                          <a:ea typeface="Calibri"/>
                          <a:cs typeface="Times New Roman"/>
                        </a:rPr>
                        <a:t>Glándula productora</a:t>
                      </a:r>
                      <a:endParaRPr lang="es-ES" sz="1400" dirty="0">
                        <a:latin typeface="Calibri"/>
                        <a:ea typeface="Calibri"/>
                        <a:cs typeface="Times New Roman"/>
                      </a:endParaRPr>
                    </a:p>
                  </a:txBody>
                  <a:tcPr marL="30005" marR="300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BBB59"/>
                    </a:solidFill>
                  </a:tcPr>
                </a:tc>
                <a:tc>
                  <a:txBody>
                    <a:bodyPr/>
                    <a:lstStyle/>
                    <a:p>
                      <a:pPr algn="ctr">
                        <a:lnSpc>
                          <a:spcPct val="115000"/>
                        </a:lnSpc>
                        <a:spcAft>
                          <a:spcPts val="0"/>
                        </a:spcAft>
                      </a:pPr>
                      <a:r>
                        <a:rPr lang="es-ES" sz="1400" b="1">
                          <a:solidFill>
                            <a:srgbClr val="000000"/>
                          </a:solidFill>
                          <a:latin typeface="Calibri"/>
                          <a:ea typeface="Calibri"/>
                          <a:cs typeface="Times New Roman"/>
                        </a:rPr>
                        <a:t>Hormona</a:t>
                      </a:r>
                      <a:endParaRPr lang="es-ES" sz="1400">
                        <a:latin typeface="Calibri"/>
                        <a:ea typeface="Calibri"/>
                        <a:cs typeface="Times New Roman"/>
                      </a:endParaRPr>
                    </a:p>
                  </a:txBody>
                  <a:tcPr marL="30005" marR="300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BBB59"/>
                    </a:solidFill>
                  </a:tcPr>
                </a:tc>
                <a:tc>
                  <a:txBody>
                    <a:bodyPr/>
                    <a:lstStyle/>
                    <a:p>
                      <a:pPr indent="28575" algn="ctr">
                        <a:lnSpc>
                          <a:spcPct val="115000"/>
                        </a:lnSpc>
                        <a:spcAft>
                          <a:spcPts val="0"/>
                        </a:spcAft>
                      </a:pPr>
                      <a:r>
                        <a:rPr lang="es-ES" sz="1400" b="1" dirty="0">
                          <a:solidFill>
                            <a:srgbClr val="000000"/>
                          </a:solidFill>
                          <a:latin typeface="Calibri"/>
                          <a:ea typeface="Calibri"/>
                          <a:cs typeface="Times New Roman"/>
                        </a:rPr>
                        <a:t>Efectos hormonales</a:t>
                      </a:r>
                      <a:endParaRPr lang="es-ES" sz="1400" dirty="0">
                        <a:latin typeface="Calibri"/>
                        <a:ea typeface="Calibri"/>
                        <a:cs typeface="Times New Roman"/>
                      </a:endParaRPr>
                    </a:p>
                  </a:txBody>
                  <a:tcPr marL="30005" marR="300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BBB59"/>
                    </a:solidFill>
                  </a:tcPr>
                </a:tc>
                <a:tc>
                  <a:txBody>
                    <a:bodyPr/>
                    <a:lstStyle/>
                    <a:p>
                      <a:pPr marL="43180" algn="ctr">
                        <a:lnSpc>
                          <a:spcPct val="115000"/>
                        </a:lnSpc>
                        <a:spcAft>
                          <a:spcPts val="0"/>
                        </a:spcAft>
                      </a:pPr>
                      <a:r>
                        <a:rPr lang="es-ES" sz="1400" b="1" dirty="0">
                          <a:solidFill>
                            <a:srgbClr val="000000"/>
                          </a:solidFill>
                          <a:latin typeface="Calibri"/>
                          <a:ea typeface="Calibri"/>
                          <a:cs typeface="Times New Roman"/>
                        </a:rPr>
                        <a:t>Control de la secreción hormonal</a:t>
                      </a:r>
                      <a:endParaRPr lang="es-ES" sz="1400" dirty="0">
                        <a:latin typeface="Calibri"/>
                        <a:ea typeface="Calibri"/>
                        <a:cs typeface="Times New Roman"/>
                      </a:endParaRPr>
                    </a:p>
                  </a:txBody>
                  <a:tcPr marL="30005" marR="300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BBB59"/>
                    </a:solidFill>
                  </a:tcPr>
                </a:tc>
                <a:tc>
                  <a:txBody>
                    <a:bodyPr/>
                    <a:lstStyle/>
                    <a:p>
                      <a:pPr marL="21590" indent="-21590" algn="ctr">
                        <a:lnSpc>
                          <a:spcPct val="115000"/>
                        </a:lnSpc>
                        <a:spcAft>
                          <a:spcPts val="0"/>
                        </a:spcAft>
                      </a:pPr>
                      <a:r>
                        <a:rPr lang="es-ES" sz="1400" b="1" dirty="0">
                          <a:solidFill>
                            <a:srgbClr val="000000"/>
                          </a:solidFill>
                          <a:latin typeface="Calibri"/>
                          <a:ea typeface="Calibri"/>
                          <a:cs typeface="Times New Roman"/>
                        </a:rPr>
                        <a:t>Efectos del ejercicio sobre la secreción hormonal</a:t>
                      </a:r>
                      <a:endParaRPr lang="es-ES" sz="1400" dirty="0">
                        <a:latin typeface="Calibri"/>
                        <a:ea typeface="Calibri"/>
                        <a:cs typeface="Times New Roman"/>
                      </a:endParaRPr>
                    </a:p>
                  </a:txBody>
                  <a:tcPr marL="30005" marR="300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BBB59"/>
                    </a:solidFill>
                  </a:tcPr>
                </a:tc>
              </a:tr>
              <a:tr h="1164565">
                <a:tc>
                  <a:txBody>
                    <a:bodyPr/>
                    <a:lstStyle/>
                    <a:p>
                      <a:pPr algn="ctr">
                        <a:lnSpc>
                          <a:spcPct val="115000"/>
                        </a:lnSpc>
                        <a:spcAft>
                          <a:spcPts val="0"/>
                        </a:spcAft>
                      </a:pPr>
                      <a:r>
                        <a:rPr lang="es-ES" sz="1400" b="1" dirty="0">
                          <a:solidFill>
                            <a:srgbClr val="FFFFFF"/>
                          </a:solidFill>
                          <a:latin typeface="Calibri"/>
                          <a:ea typeface="Calibri"/>
                          <a:cs typeface="Times New Roman"/>
                        </a:rPr>
                        <a:t>Hipófisis Anterior</a:t>
                      </a:r>
                      <a:endParaRPr lang="es-ES" sz="1400" dirty="0">
                        <a:latin typeface="Calibri"/>
                        <a:ea typeface="Calibri"/>
                        <a:cs typeface="Times New Roman"/>
                      </a:endParaRPr>
                    </a:p>
                  </a:txBody>
                  <a:tcPr marL="30005" marR="30005"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a:lnSpc>
                          <a:spcPct val="115000"/>
                        </a:lnSpc>
                        <a:spcAft>
                          <a:spcPts val="0"/>
                        </a:spcAft>
                      </a:pPr>
                      <a:r>
                        <a:rPr lang="es-ES" sz="1400" dirty="0">
                          <a:latin typeface="Calibri"/>
                          <a:ea typeface="Calibri"/>
                          <a:cs typeface="Times New Roman"/>
                        </a:rPr>
                        <a:t>Hormona del crecimiento (</a:t>
                      </a:r>
                      <a:r>
                        <a:rPr lang="es-ES" sz="1400" dirty="0" err="1">
                          <a:latin typeface="Calibri"/>
                          <a:ea typeface="Calibri"/>
                          <a:cs typeface="Times New Roman"/>
                        </a:rPr>
                        <a:t>hGH</a:t>
                      </a:r>
                      <a:r>
                        <a:rPr lang="es-ES" sz="1400" dirty="0">
                          <a:latin typeface="Calibri"/>
                          <a:ea typeface="Calibri"/>
                          <a:cs typeface="Times New Roman"/>
                        </a:rPr>
                        <a:t>; somatotropina)</a:t>
                      </a:r>
                    </a:p>
                  </a:txBody>
                  <a:tcPr marL="30005" marR="30005"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a:lnSpc>
                          <a:spcPct val="115000"/>
                        </a:lnSpc>
                        <a:spcAft>
                          <a:spcPts val="0"/>
                        </a:spcAft>
                      </a:pPr>
                      <a:r>
                        <a:rPr lang="es-ES" sz="1400" dirty="0">
                          <a:latin typeface="Calibri"/>
                          <a:ea typeface="Calibri"/>
                          <a:cs typeface="Times New Roman"/>
                        </a:rPr>
                        <a:t>Estimula el crecimiento tisular; moviliza los ácidos grasos para producir energía; inhibe el metabolismo de los CHO</a:t>
                      </a:r>
                    </a:p>
                  </a:txBody>
                  <a:tcPr marL="30005" marR="300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a:lnSpc>
                          <a:spcPct val="115000"/>
                        </a:lnSpc>
                        <a:spcAft>
                          <a:spcPts val="0"/>
                        </a:spcAft>
                      </a:pPr>
                      <a:r>
                        <a:rPr lang="es-ES" sz="1400" dirty="0">
                          <a:latin typeface="Calibri"/>
                          <a:ea typeface="Calibri"/>
                          <a:cs typeface="Times New Roman"/>
                        </a:rPr>
                        <a:t>Factor hipotalámico de liberación (GHRF)</a:t>
                      </a:r>
                    </a:p>
                  </a:txBody>
                  <a:tcPr marL="30005" marR="300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a:lnSpc>
                          <a:spcPct val="115000"/>
                        </a:lnSpc>
                        <a:spcAft>
                          <a:spcPts val="0"/>
                        </a:spcAft>
                      </a:pPr>
                      <a:r>
                        <a:rPr lang="es-ES" sz="1400">
                          <a:latin typeface="Calibri"/>
                          <a:ea typeface="Calibri"/>
                          <a:cs typeface="Times New Roman"/>
                        </a:rPr>
                        <a:t>Aumenta con el aumento del ejercicio</a:t>
                      </a:r>
                    </a:p>
                  </a:txBody>
                  <a:tcPr marL="30005" marR="300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r>
              <a:tr h="776376">
                <a:tc>
                  <a:txBody>
                    <a:bodyPr/>
                    <a:lstStyle/>
                    <a:p>
                      <a:pPr algn="ctr">
                        <a:lnSpc>
                          <a:spcPct val="115000"/>
                        </a:lnSpc>
                        <a:spcAft>
                          <a:spcPts val="0"/>
                        </a:spcAft>
                      </a:pPr>
                      <a:endParaRPr lang="es-ES" sz="1400">
                        <a:latin typeface="Calibri"/>
                        <a:ea typeface="Calibri"/>
                        <a:cs typeface="Times New Roman"/>
                      </a:endParaRPr>
                    </a:p>
                  </a:txBody>
                  <a:tcPr marL="30005" marR="30005"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a:lnSpc>
                          <a:spcPct val="115000"/>
                        </a:lnSpc>
                        <a:spcAft>
                          <a:spcPts val="0"/>
                        </a:spcAft>
                      </a:pPr>
                      <a:r>
                        <a:rPr lang="es-ES" sz="1400" dirty="0" err="1">
                          <a:latin typeface="Calibri"/>
                          <a:ea typeface="Calibri"/>
                          <a:cs typeface="Times New Roman"/>
                        </a:rPr>
                        <a:t>Tirotropina</a:t>
                      </a:r>
                      <a:r>
                        <a:rPr lang="es-ES" sz="1400" dirty="0">
                          <a:latin typeface="Calibri"/>
                          <a:ea typeface="Calibri"/>
                          <a:cs typeface="Times New Roman"/>
                        </a:rPr>
                        <a:t> (TSH)</a:t>
                      </a:r>
                    </a:p>
                  </a:txBody>
                  <a:tcPr marL="30005" marR="30005"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S" sz="1400" dirty="0">
                          <a:latin typeface="Calibri"/>
                          <a:ea typeface="Calibri"/>
                          <a:cs typeface="Times New Roman"/>
                        </a:rPr>
                        <a:t>Estimula la producción y liberación de tiroxina por la glándula tiroides</a:t>
                      </a:r>
                    </a:p>
                  </a:txBody>
                  <a:tcPr marL="30005" marR="300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S" sz="1400" dirty="0">
                          <a:latin typeface="Calibri"/>
                          <a:ea typeface="Calibri"/>
                          <a:cs typeface="Times New Roman"/>
                        </a:rPr>
                        <a:t>Factor hipotalámico de liberación de TSH; tiroxina</a:t>
                      </a:r>
                    </a:p>
                  </a:txBody>
                  <a:tcPr marL="30005" marR="300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S" sz="1400">
                          <a:latin typeface="Calibri"/>
                          <a:ea typeface="Calibri"/>
                          <a:cs typeface="Times New Roman"/>
                        </a:rPr>
                        <a:t>Aumenta con el aumento del ejercicio</a:t>
                      </a:r>
                    </a:p>
                  </a:txBody>
                  <a:tcPr marL="30005" marR="300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r>
              <a:tr h="905773">
                <a:tc>
                  <a:txBody>
                    <a:bodyPr/>
                    <a:lstStyle/>
                    <a:p>
                      <a:pPr algn="ctr">
                        <a:lnSpc>
                          <a:spcPct val="115000"/>
                        </a:lnSpc>
                        <a:spcAft>
                          <a:spcPts val="0"/>
                        </a:spcAft>
                      </a:pPr>
                      <a:endParaRPr lang="es-ES" sz="1400">
                        <a:latin typeface="Calibri"/>
                        <a:ea typeface="Calibri"/>
                        <a:cs typeface="Times New Roman"/>
                      </a:endParaRPr>
                    </a:p>
                  </a:txBody>
                  <a:tcPr marL="30005" marR="30005"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a:lnSpc>
                          <a:spcPct val="115000"/>
                        </a:lnSpc>
                        <a:spcAft>
                          <a:spcPts val="0"/>
                        </a:spcAft>
                      </a:pPr>
                      <a:r>
                        <a:rPr lang="es-ES" sz="1400">
                          <a:latin typeface="Calibri"/>
                          <a:ea typeface="Calibri"/>
                          <a:cs typeface="Times New Roman"/>
                        </a:rPr>
                        <a:t>Corticotropina (ACTH)</a:t>
                      </a:r>
                    </a:p>
                  </a:txBody>
                  <a:tcPr marL="30005" marR="30005"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a:lnSpc>
                          <a:spcPct val="115000"/>
                        </a:lnSpc>
                        <a:spcAft>
                          <a:spcPts val="0"/>
                        </a:spcAft>
                      </a:pPr>
                      <a:r>
                        <a:rPr lang="es-ES" sz="1400" dirty="0">
                          <a:latin typeface="Calibri"/>
                          <a:ea typeface="Calibri"/>
                          <a:cs typeface="Times New Roman"/>
                        </a:rPr>
                        <a:t>Estimula la producción y liberación de </a:t>
                      </a:r>
                      <a:r>
                        <a:rPr lang="es-ES" sz="1400" dirty="0" err="1">
                          <a:latin typeface="Calibri"/>
                          <a:ea typeface="Calibri"/>
                          <a:cs typeface="Times New Roman"/>
                        </a:rPr>
                        <a:t>cortisol</a:t>
                      </a:r>
                      <a:r>
                        <a:rPr lang="es-ES" sz="1400" dirty="0">
                          <a:latin typeface="Calibri"/>
                          <a:ea typeface="Calibri"/>
                          <a:cs typeface="Times New Roman"/>
                        </a:rPr>
                        <a:t>, aldosterona y hormonas suprarrenales</a:t>
                      </a:r>
                    </a:p>
                  </a:txBody>
                  <a:tcPr marL="30005" marR="300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a:lnSpc>
                          <a:spcPct val="115000"/>
                        </a:lnSpc>
                        <a:spcAft>
                          <a:spcPts val="0"/>
                        </a:spcAft>
                      </a:pPr>
                      <a:r>
                        <a:rPr lang="es-ES" sz="1400" dirty="0">
                          <a:latin typeface="Calibri"/>
                          <a:ea typeface="Calibri"/>
                          <a:cs typeface="Times New Roman"/>
                        </a:rPr>
                        <a:t>Factor hipotalámico de liberación de ACTH; </a:t>
                      </a:r>
                      <a:r>
                        <a:rPr lang="es-ES" sz="1400" dirty="0" err="1">
                          <a:latin typeface="Calibri"/>
                          <a:ea typeface="Calibri"/>
                          <a:cs typeface="Times New Roman"/>
                        </a:rPr>
                        <a:t>cortisol</a:t>
                      </a:r>
                      <a:endParaRPr lang="es-ES" sz="1400" dirty="0">
                        <a:latin typeface="Calibri"/>
                        <a:ea typeface="Calibri"/>
                        <a:cs typeface="Times New Roman"/>
                      </a:endParaRPr>
                    </a:p>
                  </a:txBody>
                  <a:tcPr marL="30005" marR="300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a:lnSpc>
                          <a:spcPct val="115000"/>
                        </a:lnSpc>
                        <a:spcAft>
                          <a:spcPts val="0"/>
                        </a:spcAft>
                      </a:pPr>
                      <a:r>
                        <a:rPr lang="es-ES" sz="1400">
                          <a:latin typeface="Calibri"/>
                          <a:ea typeface="Calibri"/>
                          <a:cs typeface="Times New Roman"/>
                        </a:rPr>
                        <a:t>Desconocidos</a:t>
                      </a:r>
                    </a:p>
                  </a:txBody>
                  <a:tcPr marL="30005" marR="300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r>
              <a:tr h="1423360">
                <a:tc>
                  <a:txBody>
                    <a:bodyPr/>
                    <a:lstStyle/>
                    <a:p>
                      <a:pPr algn="ctr">
                        <a:lnSpc>
                          <a:spcPct val="115000"/>
                        </a:lnSpc>
                        <a:spcAft>
                          <a:spcPts val="0"/>
                        </a:spcAft>
                      </a:pPr>
                      <a:endParaRPr lang="es-ES" sz="1400">
                        <a:latin typeface="Calibri"/>
                        <a:ea typeface="Calibri"/>
                        <a:cs typeface="Times New Roman"/>
                      </a:endParaRPr>
                    </a:p>
                  </a:txBody>
                  <a:tcPr marL="30005" marR="30005"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a:lnSpc>
                          <a:spcPct val="115000"/>
                        </a:lnSpc>
                        <a:spcAft>
                          <a:spcPts val="0"/>
                        </a:spcAft>
                      </a:pPr>
                      <a:r>
                        <a:rPr lang="es-ES" sz="1400">
                          <a:latin typeface="Calibri"/>
                          <a:ea typeface="Calibri"/>
                          <a:cs typeface="Times New Roman"/>
                        </a:rPr>
                        <a:t>Gonadotrópicas (FSH y LH)</a:t>
                      </a:r>
                    </a:p>
                  </a:txBody>
                  <a:tcPr marL="30005" marR="30005"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S" sz="1400" dirty="0">
                          <a:latin typeface="Calibri"/>
                          <a:ea typeface="Calibri"/>
                          <a:cs typeface="Times New Roman"/>
                        </a:rPr>
                        <a:t>La LH actúa con la FSH para estimular la producción de estrógenos y progesterona por los ovarios y testosterona por los testículos masculinos</a:t>
                      </a:r>
                    </a:p>
                  </a:txBody>
                  <a:tcPr marL="30005" marR="300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S" sz="1400" dirty="0">
                          <a:latin typeface="Calibri"/>
                          <a:ea typeface="Calibri"/>
                          <a:cs typeface="Times New Roman"/>
                        </a:rPr>
                        <a:t>Factor hipotalámico de liberación de FSH y LH, en mujeres estrógenos y progesterona; en varones testosterona</a:t>
                      </a:r>
                    </a:p>
                  </a:txBody>
                  <a:tcPr marL="30005" marR="300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S" sz="1400" dirty="0">
                          <a:latin typeface="Calibri"/>
                          <a:ea typeface="Calibri"/>
                          <a:cs typeface="Times New Roman"/>
                        </a:rPr>
                        <a:t>Sin cambio</a:t>
                      </a:r>
                    </a:p>
                  </a:txBody>
                  <a:tcPr marL="30005" marR="300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r>
              <a:tr h="1035170">
                <a:tc>
                  <a:txBody>
                    <a:bodyPr/>
                    <a:lstStyle/>
                    <a:p>
                      <a:pPr algn="ctr">
                        <a:lnSpc>
                          <a:spcPct val="115000"/>
                        </a:lnSpc>
                        <a:spcAft>
                          <a:spcPts val="0"/>
                        </a:spcAft>
                      </a:pPr>
                      <a:endParaRPr lang="es-ES" sz="1400">
                        <a:latin typeface="Calibri"/>
                        <a:ea typeface="Calibri"/>
                        <a:cs typeface="Times New Roman"/>
                      </a:endParaRPr>
                    </a:p>
                  </a:txBody>
                  <a:tcPr marL="30005" marR="30005"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a:lnSpc>
                          <a:spcPct val="115000"/>
                        </a:lnSpc>
                        <a:spcAft>
                          <a:spcPts val="0"/>
                        </a:spcAft>
                      </a:pPr>
                      <a:r>
                        <a:rPr lang="es-ES" sz="1400">
                          <a:latin typeface="Calibri"/>
                          <a:ea typeface="Calibri"/>
                          <a:cs typeface="Times New Roman"/>
                        </a:rPr>
                        <a:t>Prolactina (PRL)</a:t>
                      </a:r>
                    </a:p>
                  </a:txBody>
                  <a:tcPr marL="30005" marR="30005"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a:lnSpc>
                          <a:spcPct val="115000"/>
                        </a:lnSpc>
                        <a:spcAft>
                          <a:spcPts val="0"/>
                        </a:spcAft>
                      </a:pPr>
                      <a:r>
                        <a:rPr lang="es-ES" sz="1400">
                          <a:latin typeface="Calibri"/>
                          <a:ea typeface="Calibri"/>
                          <a:cs typeface="Times New Roman"/>
                        </a:rPr>
                        <a:t>Inhibe la testosterona; moviliza los ácidos grasos</a:t>
                      </a:r>
                    </a:p>
                  </a:txBody>
                  <a:tcPr marL="30005" marR="300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a:lnSpc>
                          <a:spcPct val="115000"/>
                        </a:lnSpc>
                        <a:spcAft>
                          <a:spcPts val="0"/>
                        </a:spcAft>
                      </a:pPr>
                      <a:r>
                        <a:rPr lang="es-ES" sz="1400" dirty="0">
                          <a:latin typeface="Calibri"/>
                          <a:ea typeface="Calibri"/>
                          <a:cs typeface="Times New Roman"/>
                        </a:rPr>
                        <a:t>Factor hipotalámico de inhibición de la PRL</a:t>
                      </a:r>
                    </a:p>
                  </a:txBody>
                  <a:tcPr marL="30005" marR="300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a:lnSpc>
                          <a:spcPct val="115000"/>
                        </a:lnSpc>
                        <a:spcAft>
                          <a:spcPts val="0"/>
                        </a:spcAft>
                      </a:pPr>
                      <a:r>
                        <a:rPr lang="es-ES" sz="1400" dirty="0">
                          <a:latin typeface="Calibri"/>
                          <a:ea typeface="Calibri"/>
                          <a:cs typeface="Times New Roman"/>
                        </a:rPr>
                        <a:t>Aumenta con el aumento de ejercicio</a:t>
                      </a:r>
                    </a:p>
                  </a:txBody>
                  <a:tcPr marL="30005" marR="300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r>
              <a:tr h="844047">
                <a:tc>
                  <a:txBody>
                    <a:bodyPr/>
                    <a:lstStyle/>
                    <a:p>
                      <a:pPr algn="ctr">
                        <a:lnSpc>
                          <a:spcPct val="115000"/>
                        </a:lnSpc>
                        <a:spcAft>
                          <a:spcPts val="0"/>
                        </a:spcAft>
                      </a:pPr>
                      <a:endParaRPr lang="es-ES" sz="1400">
                        <a:latin typeface="Calibri"/>
                        <a:ea typeface="Calibri"/>
                        <a:cs typeface="Times New Roman"/>
                      </a:endParaRPr>
                    </a:p>
                  </a:txBody>
                  <a:tcPr marL="30005" marR="30005"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a:lnSpc>
                          <a:spcPct val="115000"/>
                        </a:lnSpc>
                        <a:spcAft>
                          <a:spcPts val="0"/>
                        </a:spcAft>
                      </a:pPr>
                      <a:r>
                        <a:rPr lang="es-ES" sz="1400">
                          <a:latin typeface="Calibri"/>
                          <a:ea typeface="Calibri"/>
                          <a:cs typeface="Times New Roman"/>
                        </a:rPr>
                        <a:t>Endorfinas</a:t>
                      </a:r>
                    </a:p>
                  </a:txBody>
                  <a:tcPr marL="30005" marR="30005"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S" sz="1400">
                          <a:latin typeface="Calibri"/>
                          <a:ea typeface="Calibri"/>
                          <a:cs typeface="Times New Roman"/>
                        </a:rPr>
                        <a:t>Bloquean el dolor; promueven la euforia; afectan la alimentación y el ciclo menstrual de las mujeres</a:t>
                      </a:r>
                    </a:p>
                  </a:txBody>
                  <a:tcPr marL="30005" marR="300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S" sz="1400">
                          <a:latin typeface="Calibri"/>
                          <a:ea typeface="Calibri"/>
                          <a:cs typeface="Times New Roman"/>
                        </a:rPr>
                        <a:t>Estrés físico y emocional (puede estar relacionado con la intensidad)</a:t>
                      </a:r>
                    </a:p>
                  </a:txBody>
                  <a:tcPr marL="30005" marR="300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S" sz="1400" dirty="0">
                          <a:latin typeface="Calibri"/>
                          <a:ea typeface="Calibri"/>
                          <a:cs typeface="Times New Roman"/>
                        </a:rPr>
                        <a:t>Aumenta con el ejercicio de larga duración</a:t>
                      </a:r>
                    </a:p>
                  </a:txBody>
                  <a:tcPr marL="30005" marR="300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graphicFrame>
        <p:nvGraphicFramePr>
          <p:cNvPr id="4" name="3 Marcador de contenido"/>
          <p:cNvGraphicFramePr>
            <a:graphicFrameLocks noGrp="1"/>
          </p:cNvGraphicFramePr>
          <p:nvPr>
            <p:ph idx="1"/>
          </p:nvPr>
        </p:nvGraphicFramePr>
        <p:xfrm>
          <a:off x="1" y="-1"/>
          <a:ext cx="9143998" cy="7362030"/>
        </p:xfrm>
        <a:graphic>
          <a:graphicData uri="http://schemas.openxmlformats.org/drawingml/2006/table">
            <a:tbl>
              <a:tblPr/>
              <a:tblGrid>
                <a:gridCol w="1043607"/>
                <a:gridCol w="1656184"/>
                <a:gridCol w="2592288"/>
                <a:gridCol w="2160240"/>
                <a:gridCol w="1691679"/>
              </a:tblGrid>
              <a:tr h="636355">
                <a:tc>
                  <a:txBody>
                    <a:bodyPr/>
                    <a:lstStyle/>
                    <a:p>
                      <a:pPr algn="ctr">
                        <a:lnSpc>
                          <a:spcPct val="115000"/>
                        </a:lnSpc>
                        <a:spcAft>
                          <a:spcPts val="0"/>
                        </a:spcAft>
                      </a:pPr>
                      <a:r>
                        <a:rPr lang="es-ES" sz="1400" b="1" dirty="0">
                          <a:solidFill>
                            <a:srgbClr val="000000"/>
                          </a:solidFill>
                          <a:latin typeface="Calibri"/>
                          <a:ea typeface="Calibri"/>
                          <a:cs typeface="Times New Roman"/>
                        </a:rPr>
                        <a:t>Glándula productora</a:t>
                      </a:r>
                      <a:endParaRPr lang="es-ES" sz="1400" dirty="0">
                        <a:latin typeface="Calibri"/>
                        <a:ea typeface="Calibri"/>
                        <a:cs typeface="Times New Roman"/>
                      </a:endParaRPr>
                    </a:p>
                  </a:txBody>
                  <a:tcPr marL="31071" marR="3107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BBB59"/>
                    </a:solidFill>
                  </a:tcPr>
                </a:tc>
                <a:tc>
                  <a:txBody>
                    <a:bodyPr/>
                    <a:lstStyle/>
                    <a:p>
                      <a:pPr algn="ctr">
                        <a:lnSpc>
                          <a:spcPct val="115000"/>
                        </a:lnSpc>
                        <a:spcAft>
                          <a:spcPts val="0"/>
                        </a:spcAft>
                      </a:pPr>
                      <a:r>
                        <a:rPr lang="es-ES" sz="1400" b="1">
                          <a:solidFill>
                            <a:srgbClr val="000000"/>
                          </a:solidFill>
                          <a:latin typeface="Calibri"/>
                          <a:ea typeface="Calibri"/>
                          <a:cs typeface="Times New Roman"/>
                        </a:rPr>
                        <a:t>Hormona</a:t>
                      </a:r>
                      <a:endParaRPr lang="es-ES" sz="1400">
                        <a:latin typeface="Calibri"/>
                        <a:ea typeface="Calibri"/>
                        <a:cs typeface="Times New Roman"/>
                      </a:endParaRPr>
                    </a:p>
                  </a:txBody>
                  <a:tcPr marL="31071" marR="3107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BBB59"/>
                    </a:solidFill>
                  </a:tcPr>
                </a:tc>
                <a:tc>
                  <a:txBody>
                    <a:bodyPr/>
                    <a:lstStyle/>
                    <a:p>
                      <a:pPr indent="28575" algn="ctr">
                        <a:lnSpc>
                          <a:spcPct val="115000"/>
                        </a:lnSpc>
                        <a:spcAft>
                          <a:spcPts val="0"/>
                        </a:spcAft>
                      </a:pPr>
                      <a:r>
                        <a:rPr lang="es-ES" sz="1400" b="1">
                          <a:solidFill>
                            <a:srgbClr val="000000"/>
                          </a:solidFill>
                          <a:latin typeface="Calibri"/>
                          <a:ea typeface="Calibri"/>
                          <a:cs typeface="Times New Roman"/>
                        </a:rPr>
                        <a:t>Efectos hormonales</a:t>
                      </a:r>
                      <a:endParaRPr lang="es-ES" sz="1400">
                        <a:latin typeface="Calibri"/>
                        <a:ea typeface="Calibri"/>
                        <a:cs typeface="Times New Roman"/>
                      </a:endParaRPr>
                    </a:p>
                  </a:txBody>
                  <a:tcPr marL="31071" marR="3107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BBB59"/>
                    </a:solidFill>
                  </a:tcPr>
                </a:tc>
                <a:tc>
                  <a:txBody>
                    <a:bodyPr/>
                    <a:lstStyle/>
                    <a:p>
                      <a:pPr marL="43180" algn="ctr">
                        <a:lnSpc>
                          <a:spcPct val="115000"/>
                        </a:lnSpc>
                        <a:spcAft>
                          <a:spcPts val="0"/>
                        </a:spcAft>
                      </a:pPr>
                      <a:r>
                        <a:rPr lang="es-ES" sz="1400" b="1">
                          <a:solidFill>
                            <a:srgbClr val="000000"/>
                          </a:solidFill>
                          <a:latin typeface="Calibri"/>
                          <a:ea typeface="Calibri"/>
                          <a:cs typeface="Times New Roman"/>
                        </a:rPr>
                        <a:t>Control de la secreción hormonal</a:t>
                      </a:r>
                      <a:endParaRPr lang="es-ES" sz="1400">
                        <a:latin typeface="Calibri"/>
                        <a:ea typeface="Calibri"/>
                        <a:cs typeface="Times New Roman"/>
                      </a:endParaRPr>
                    </a:p>
                  </a:txBody>
                  <a:tcPr marL="31071" marR="3107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BBB59"/>
                    </a:solidFill>
                  </a:tcPr>
                </a:tc>
                <a:tc>
                  <a:txBody>
                    <a:bodyPr/>
                    <a:lstStyle/>
                    <a:p>
                      <a:pPr algn="ctr">
                        <a:lnSpc>
                          <a:spcPct val="115000"/>
                        </a:lnSpc>
                        <a:spcAft>
                          <a:spcPts val="0"/>
                        </a:spcAft>
                      </a:pPr>
                      <a:r>
                        <a:rPr lang="es-ES" sz="1400" b="1" dirty="0">
                          <a:solidFill>
                            <a:srgbClr val="000000"/>
                          </a:solidFill>
                          <a:latin typeface="Calibri"/>
                          <a:ea typeface="Calibri"/>
                          <a:cs typeface="Times New Roman"/>
                        </a:rPr>
                        <a:t>Efectos del ejercicio sobre la secreción hormonal</a:t>
                      </a:r>
                      <a:endParaRPr lang="es-ES" sz="1400" dirty="0">
                        <a:latin typeface="Calibri"/>
                        <a:ea typeface="Calibri"/>
                        <a:cs typeface="Times New Roman"/>
                      </a:endParaRPr>
                    </a:p>
                  </a:txBody>
                  <a:tcPr marL="31071" marR="3107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BBB59"/>
                    </a:solidFill>
                  </a:tcPr>
                </a:tc>
              </a:tr>
              <a:tr h="424237">
                <a:tc>
                  <a:txBody>
                    <a:bodyPr/>
                    <a:lstStyle/>
                    <a:p>
                      <a:pPr algn="ctr">
                        <a:lnSpc>
                          <a:spcPct val="115000"/>
                        </a:lnSpc>
                        <a:spcAft>
                          <a:spcPts val="0"/>
                        </a:spcAft>
                      </a:pPr>
                      <a:r>
                        <a:rPr lang="es-ES" sz="1400" b="1" dirty="0">
                          <a:solidFill>
                            <a:srgbClr val="FFFFFF"/>
                          </a:solidFill>
                          <a:latin typeface="Calibri"/>
                          <a:ea typeface="Calibri"/>
                          <a:cs typeface="Times New Roman"/>
                        </a:rPr>
                        <a:t>Hipófisis posterior</a:t>
                      </a:r>
                      <a:endParaRPr lang="es-ES" sz="1400" dirty="0">
                        <a:latin typeface="Calibri"/>
                        <a:ea typeface="Calibri"/>
                        <a:cs typeface="Times New Roman"/>
                      </a:endParaRPr>
                    </a:p>
                  </a:txBody>
                  <a:tcPr marL="31071" marR="31071"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a:lnSpc>
                          <a:spcPct val="115000"/>
                        </a:lnSpc>
                        <a:spcAft>
                          <a:spcPts val="0"/>
                        </a:spcAft>
                      </a:pPr>
                      <a:r>
                        <a:rPr lang="es-ES" sz="1400" dirty="0">
                          <a:latin typeface="Calibri"/>
                          <a:ea typeface="Calibri"/>
                          <a:cs typeface="Times New Roman"/>
                        </a:rPr>
                        <a:t>Vasopresina (ADH) </a:t>
                      </a:r>
                    </a:p>
                  </a:txBody>
                  <a:tcPr marL="31071" marR="31071"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a:lnSpc>
                          <a:spcPct val="115000"/>
                        </a:lnSpc>
                        <a:spcAft>
                          <a:spcPts val="0"/>
                        </a:spcAft>
                      </a:pPr>
                      <a:r>
                        <a:rPr lang="es-ES" sz="1400">
                          <a:latin typeface="Calibri"/>
                          <a:ea typeface="Calibri"/>
                          <a:cs typeface="Times New Roman"/>
                        </a:rPr>
                        <a:t>Controla la eliminación de agua por los riñones </a:t>
                      </a:r>
                    </a:p>
                  </a:txBody>
                  <a:tcPr marL="31071" marR="3107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a:lnSpc>
                          <a:spcPct val="115000"/>
                        </a:lnSpc>
                        <a:spcAft>
                          <a:spcPts val="0"/>
                        </a:spcAft>
                      </a:pPr>
                      <a:r>
                        <a:rPr lang="es-ES" sz="1400">
                          <a:latin typeface="Calibri"/>
                          <a:ea typeface="Calibri"/>
                          <a:cs typeface="Times New Roman"/>
                        </a:rPr>
                        <a:t>Neuronas secretoras hipotalámicas</a:t>
                      </a:r>
                    </a:p>
                  </a:txBody>
                  <a:tcPr marL="31071" marR="3107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a:lnSpc>
                          <a:spcPct val="115000"/>
                        </a:lnSpc>
                        <a:spcAft>
                          <a:spcPts val="0"/>
                        </a:spcAft>
                      </a:pPr>
                      <a:r>
                        <a:rPr lang="es-ES" sz="1400">
                          <a:latin typeface="Calibri"/>
                          <a:ea typeface="Calibri"/>
                          <a:cs typeface="Times New Roman"/>
                        </a:rPr>
                        <a:t>Aumenta con el aumento del ejercicio</a:t>
                      </a:r>
                    </a:p>
                  </a:txBody>
                  <a:tcPr marL="31071" marR="3107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r>
              <a:tr h="636355">
                <a:tc>
                  <a:txBody>
                    <a:bodyPr/>
                    <a:lstStyle/>
                    <a:p>
                      <a:pPr algn="ctr">
                        <a:lnSpc>
                          <a:spcPct val="115000"/>
                        </a:lnSpc>
                        <a:spcAft>
                          <a:spcPts val="0"/>
                        </a:spcAft>
                      </a:pPr>
                      <a:endParaRPr lang="es-ES" sz="1400" dirty="0">
                        <a:latin typeface="Calibri"/>
                        <a:ea typeface="Calibri"/>
                        <a:cs typeface="Times New Roman"/>
                      </a:endParaRPr>
                    </a:p>
                  </a:txBody>
                  <a:tcPr marL="31071" marR="31071"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a:lnSpc>
                          <a:spcPct val="115000"/>
                        </a:lnSpc>
                        <a:spcAft>
                          <a:spcPts val="0"/>
                        </a:spcAft>
                      </a:pPr>
                      <a:r>
                        <a:rPr lang="es-ES" sz="1400" dirty="0" err="1">
                          <a:latin typeface="Calibri"/>
                          <a:ea typeface="Calibri"/>
                          <a:cs typeface="Times New Roman"/>
                        </a:rPr>
                        <a:t>Oxitocina</a:t>
                      </a:r>
                      <a:endParaRPr lang="es-ES" sz="1400" dirty="0">
                        <a:latin typeface="Calibri"/>
                        <a:ea typeface="Calibri"/>
                        <a:cs typeface="Times New Roman"/>
                      </a:endParaRPr>
                    </a:p>
                  </a:txBody>
                  <a:tcPr marL="31071" marR="31071"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S" sz="1400" dirty="0">
                          <a:latin typeface="Calibri"/>
                          <a:ea typeface="Calibri"/>
                          <a:cs typeface="Times New Roman"/>
                        </a:rPr>
                        <a:t>Estimula los músculos del útero y de las marcas; importante en el parto y la lactancia</a:t>
                      </a:r>
                    </a:p>
                  </a:txBody>
                  <a:tcPr marL="31071" marR="3107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S" sz="1400">
                          <a:latin typeface="Calibri"/>
                          <a:ea typeface="Calibri"/>
                          <a:cs typeface="Times New Roman"/>
                        </a:rPr>
                        <a:t>Neuronas secretoras hipotalámicas</a:t>
                      </a:r>
                    </a:p>
                  </a:txBody>
                  <a:tcPr marL="31071" marR="3107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S" sz="1400">
                          <a:latin typeface="Calibri"/>
                          <a:ea typeface="Calibri"/>
                          <a:cs typeface="Times New Roman"/>
                        </a:rPr>
                        <a:t>Desconocidos</a:t>
                      </a:r>
                    </a:p>
                  </a:txBody>
                  <a:tcPr marL="31071" marR="3107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r>
              <a:tr h="1272710">
                <a:tc>
                  <a:txBody>
                    <a:bodyPr/>
                    <a:lstStyle/>
                    <a:p>
                      <a:pPr algn="ctr">
                        <a:lnSpc>
                          <a:spcPct val="115000"/>
                        </a:lnSpc>
                        <a:spcAft>
                          <a:spcPts val="0"/>
                        </a:spcAft>
                      </a:pPr>
                      <a:r>
                        <a:rPr lang="es-ES" sz="1400" b="1" dirty="0">
                          <a:solidFill>
                            <a:srgbClr val="FFFFFF"/>
                          </a:solidFill>
                          <a:latin typeface="Calibri"/>
                          <a:ea typeface="Calibri"/>
                          <a:cs typeface="Times New Roman"/>
                        </a:rPr>
                        <a:t>Corteza suprarrenal</a:t>
                      </a:r>
                      <a:endParaRPr lang="es-ES" sz="1400" dirty="0">
                        <a:latin typeface="Calibri"/>
                        <a:ea typeface="Calibri"/>
                        <a:cs typeface="Times New Roman"/>
                      </a:endParaRPr>
                    </a:p>
                  </a:txBody>
                  <a:tcPr marL="31071" marR="31071"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a:lnSpc>
                          <a:spcPct val="115000"/>
                        </a:lnSpc>
                        <a:spcAft>
                          <a:spcPts val="0"/>
                        </a:spcAft>
                      </a:pPr>
                      <a:r>
                        <a:rPr lang="es-ES" sz="1400" dirty="0" err="1">
                          <a:latin typeface="Calibri"/>
                          <a:ea typeface="Calibri"/>
                          <a:cs typeface="Times New Roman"/>
                        </a:rPr>
                        <a:t>Cortisol</a:t>
                      </a:r>
                      <a:endParaRPr lang="es-ES" sz="1400" dirty="0">
                        <a:latin typeface="Calibri"/>
                        <a:ea typeface="Calibri"/>
                        <a:cs typeface="Times New Roman"/>
                      </a:endParaRPr>
                    </a:p>
                    <a:p>
                      <a:pPr algn="ctr">
                        <a:lnSpc>
                          <a:spcPct val="115000"/>
                        </a:lnSpc>
                        <a:spcAft>
                          <a:spcPts val="0"/>
                        </a:spcAft>
                      </a:pPr>
                      <a:r>
                        <a:rPr lang="es-ES" sz="1400" dirty="0" err="1">
                          <a:latin typeface="Calibri"/>
                          <a:ea typeface="Calibri"/>
                          <a:cs typeface="Times New Roman"/>
                        </a:rPr>
                        <a:t>Corticosterona</a:t>
                      </a:r>
                      <a:endParaRPr lang="es-ES" sz="1400" dirty="0">
                        <a:latin typeface="Calibri"/>
                        <a:ea typeface="Calibri"/>
                        <a:cs typeface="Times New Roman"/>
                      </a:endParaRPr>
                    </a:p>
                  </a:txBody>
                  <a:tcPr marL="31071" marR="31071"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a:lnSpc>
                          <a:spcPct val="115000"/>
                        </a:lnSpc>
                        <a:spcAft>
                          <a:spcPts val="0"/>
                        </a:spcAft>
                      </a:pPr>
                      <a:r>
                        <a:rPr lang="es-ES" sz="1400" dirty="0">
                          <a:latin typeface="Calibri"/>
                          <a:ea typeface="Calibri"/>
                          <a:cs typeface="Times New Roman"/>
                        </a:rPr>
                        <a:t>Promueven el catabolismo de ácidos grasos y proteínas; conservan el azúcar sanguíneo / antagonistas de la insulina; efectos antiinflamatorios con la adrenalina</a:t>
                      </a:r>
                    </a:p>
                  </a:txBody>
                  <a:tcPr marL="31071" marR="3107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a:lnSpc>
                          <a:spcPct val="115000"/>
                        </a:lnSpc>
                        <a:spcAft>
                          <a:spcPts val="0"/>
                        </a:spcAft>
                      </a:pPr>
                      <a:r>
                        <a:rPr lang="es-ES" sz="1400" dirty="0">
                          <a:latin typeface="Calibri"/>
                          <a:ea typeface="Calibri"/>
                          <a:cs typeface="Times New Roman"/>
                        </a:rPr>
                        <a:t>ACTH; estrés</a:t>
                      </a:r>
                    </a:p>
                  </a:txBody>
                  <a:tcPr marL="31071" marR="3107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a:lnSpc>
                          <a:spcPct val="115000"/>
                        </a:lnSpc>
                        <a:spcAft>
                          <a:spcPts val="0"/>
                        </a:spcAft>
                      </a:pPr>
                      <a:r>
                        <a:rPr lang="es-ES" sz="1400">
                          <a:latin typeface="Calibri"/>
                          <a:ea typeface="Calibri"/>
                          <a:cs typeface="Times New Roman"/>
                        </a:rPr>
                        <a:t>Aumenta solo en el ejercicio intenso</a:t>
                      </a:r>
                    </a:p>
                  </a:txBody>
                  <a:tcPr marL="31071" marR="3107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r>
              <a:tr h="697503">
                <a:tc>
                  <a:txBody>
                    <a:bodyPr/>
                    <a:lstStyle/>
                    <a:p>
                      <a:pPr algn="ctr">
                        <a:lnSpc>
                          <a:spcPct val="115000"/>
                        </a:lnSpc>
                        <a:spcAft>
                          <a:spcPts val="0"/>
                        </a:spcAft>
                      </a:pPr>
                      <a:endParaRPr lang="es-ES" sz="1400" dirty="0">
                        <a:latin typeface="Calibri"/>
                        <a:ea typeface="Calibri"/>
                        <a:cs typeface="Times New Roman"/>
                      </a:endParaRPr>
                    </a:p>
                  </a:txBody>
                  <a:tcPr marL="31071" marR="31071"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a:lnSpc>
                          <a:spcPct val="115000"/>
                        </a:lnSpc>
                        <a:spcAft>
                          <a:spcPts val="0"/>
                        </a:spcAft>
                      </a:pPr>
                      <a:r>
                        <a:rPr lang="es-ES" sz="1400">
                          <a:latin typeface="Calibri"/>
                          <a:ea typeface="Calibri"/>
                          <a:cs typeface="Times New Roman"/>
                        </a:rPr>
                        <a:t>Aldosterona</a:t>
                      </a:r>
                    </a:p>
                  </a:txBody>
                  <a:tcPr marL="31071" marR="31071"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S" sz="1400" dirty="0">
                          <a:latin typeface="Calibri"/>
                          <a:ea typeface="Calibri"/>
                          <a:cs typeface="Times New Roman"/>
                        </a:rPr>
                        <a:t>Promueve la retención por los riñones de sodio y agua</a:t>
                      </a:r>
                    </a:p>
                  </a:txBody>
                  <a:tcPr marL="31071" marR="3107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S" sz="1400">
                          <a:latin typeface="Calibri"/>
                          <a:ea typeface="Calibri"/>
                          <a:cs typeface="Times New Roman"/>
                        </a:rPr>
                        <a:t>Concentración de angiotensina y de potasio plasmático; renina</a:t>
                      </a:r>
                    </a:p>
                  </a:txBody>
                  <a:tcPr marL="31071" marR="3107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S" sz="1400">
                          <a:latin typeface="Calibri"/>
                          <a:ea typeface="Calibri"/>
                          <a:cs typeface="Times New Roman"/>
                        </a:rPr>
                        <a:t>Aumenta con el aumento del ejercicio</a:t>
                      </a:r>
                    </a:p>
                  </a:txBody>
                  <a:tcPr marL="31071" marR="3107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r>
              <a:tr h="1272710">
                <a:tc>
                  <a:txBody>
                    <a:bodyPr/>
                    <a:lstStyle/>
                    <a:p>
                      <a:pPr algn="ctr">
                        <a:lnSpc>
                          <a:spcPct val="115000"/>
                        </a:lnSpc>
                        <a:spcAft>
                          <a:spcPts val="0"/>
                        </a:spcAft>
                      </a:pPr>
                      <a:r>
                        <a:rPr lang="es-ES" sz="1400" b="1" dirty="0">
                          <a:solidFill>
                            <a:srgbClr val="FFFFFF"/>
                          </a:solidFill>
                          <a:latin typeface="Calibri"/>
                          <a:ea typeface="Calibri"/>
                          <a:cs typeface="Times New Roman"/>
                        </a:rPr>
                        <a:t>Médula suprarrenal</a:t>
                      </a:r>
                      <a:endParaRPr lang="es-ES" sz="1400" dirty="0">
                        <a:latin typeface="Calibri"/>
                        <a:ea typeface="Calibri"/>
                        <a:cs typeface="Times New Roman"/>
                      </a:endParaRPr>
                    </a:p>
                  </a:txBody>
                  <a:tcPr marL="31071" marR="31071"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a:lnSpc>
                          <a:spcPct val="115000"/>
                        </a:lnSpc>
                        <a:spcAft>
                          <a:spcPts val="0"/>
                        </a:spcAft>
                      </a:pPr>
                      <a:r>
                        <a:rPr lang="es-ES" sz="1400">
                          <a:latin typeface="Calibri"/>
                          <a:ea typeface="Calibri"/>
                          <a:cs typeface="Times New Roman"/>
                        </a:rPr>
                        <a:t>Adrenalina</a:t>
                      </a:r>
                    </a:p>
                    <a:p>
                      <a:pPr algn="ctr">
                        <a:lnSpc>
                          <a:spcPct val="115000"/>
                        </a:lnSpc>
                        <a:spcAft>
                          <a:spcPts val="0"/>
                        </a:spcAft>
                      </a:pPr>
                      <a:r>
                        <a:rPr lang="es-ES" sz="1400">
                          <a:latin typeface="Calibri"/>
                          <a:ea typeface="Calibri"/>
                          <a:cs typeface="Times New Roman"/>
                        </a:rPr>
                        <a:t>Noradrenalina</a:t>
                      </a:r>
                    </a:p>
                  </a:txBody>
                  <a:tcPr marL="31071" marR="31071"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a:lnSpc>
                          <a:spcPct val="115000"/>
                        </a:lnSpc>
                        <a:spcAft>
                          <a:spcPts val="0"/>
                        </a:spcAft>
                      </a:pPr>
                      <a:r>
                        <a:rPr lang="es-ES" sz="1400" dirty="0">
                          <a:latin typeface="Calibri"/>
                          <a:ea typeface="Calibri"/>
                          <a:cs typeface="Times New Roman"/>
                        </a:rPr>
                        <a:t>Facilita la actividad simpática, aumenta el gasto cardíaco, regula los vasos sanguíneos, aumenta el catabolismo del glucógeno y la liberación de ácidos grasos</a:t>
                      </a:r>
                    </a:p>
                  </a:txBody>
                  <a:tcPr marL="31071" marR="3107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a:lnSpc>
                          <a:spcPct val="115000"/>
                        </a:lnSpc>
                        <a:spcAft>
                          <a:spcPts val="0"/>
                        </a:spcAft>
                      </a:pPr>
                      <a:r>
                        <a:rPr lang="es-ES" sz="1400" dirty="0">
                          <a:latin typeface="Calibri"/>
                          <a:ea typeface="Calibri"/>
                          <a:cs typeface="Times New Roman"/>
                        </a:rPr>
                        <a:t>El estrés estimulado por los nervios </a:t>
                      </a:r>
                      <a:r>
                        <a:rPr lang="es-ES" sz="1400" dirty="0" err="1">
                          <a:latin typeface="Calibri"/>
                          <a:ea typeface="Calibri"/>
                          <a:cs typeface="Times New Roman"/>
                        </a:rPr>
                        <a:t>simpaticos</a:t>
                      </a:r>
                      <a:r>
                        <a:rPr lang="es-ES" sz="1400" dirty="0">
                          <a:latin typeface="Calibri"/>
                          <a:ea typeface="Calibri"/>
                          <a:cs typeface="Times New Roman"/>
                        </a:rPr>
                        <a:t> hipotalámicos</a:t>
                      </a:r>
                    </a:p>
                  </a:txBody>
                  <a:tcPr marL="31071" marR="3107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a:lnSpc>
                          <a:spcPct val="115000"/>
                        </a:lnSpc>
                        <a:spcAft>
                          <a:spcPts val="0"/>
                        </a:spcAft>
                      </a:pPr>
                      <a:r>
                        <a:rPr lang="es-ES" sz="1400">
                          <a:latin typeface="Calibri"/>
                          <a:ea typeface="Calibri"/>
                          <a:cs typeface="Times New Roman"/>
                        </a:rPr>
                        <a:t>Adrenalina: aumenta con el ejercicio físico intenso</a:t>
                      </a:r>
                    </a:p>
                    <a:p>
                      <a:pPr algn="ctr">
                        <a:lnSpc>
                          <a:spcPct val="115000"/>
                        </a:lnSpc>
                        <a:spcAft>
                          <a:spcPts val="0"/>
                        </a:spcAft>
                      </a:pPr>
                      <a:r>
                        <a:rPr lang="es-ES" sz="1400">
                          <a:latin typeface="Calibri"/>
                          <a:ea typeface="Calibri"/>
                          <a:cs typeface="Times New Roman"/>
                        </a:rPr>
                        <a:t>Noradrenalina: aumenta con el aumento del ejercicio</a:t>
                      </a:r>
                    </a:p>
                  </a:txBody>
                  <a:tcPr marL="31071" marR="3107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r>
              <a:tr h="1918132">
                <a:tc>
                  <a:txBody>
                    <a:bodyPr/>
                    <a:lstStyle/>
                    <a:p>
                      <a:pPr algn="ctr">
                        <a:lnSpc>
                          <a:spcPct val="115000"/>
                        </a:lnSpc>
                        <a:spcAft>
                          <a:spcPts val="0"/>
                        </a:spcAft>
                      </a:pPr>
                      <a:r>
                        <a:rPr lang="es-ES" sz="1400" b="1" dirty="0">
                          <a:solidFill>
                            <a:srgbClr val="FFFFFF"/>
                          </a:solidFill>
                          <a:latin typeface="Calibri"/>
                          <a:ea typeface="Calibri"/>
                          <a:cs typeface="Times New Roman"/>
                        </a:rPr>
                        <a:t>Tiroides</a:t>
                      </a:r>
                      <a:endParaRPr lang="es-ES" sz="1400" dirty="0">
                        <a:latin typeface="Calibri"/>
                        <a:ea typeface="Calibri"/>
                        <a:cs typeface="Times New Roman"/>
                      </a:endParaRPr>
                    </a:p>
                  </a:txBody>
                  <a:tcPr marL="31071" marR="31071"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a:lnSpc>
                          <a:spcPct val="115000"/>
                        </a:lnSpc>
                        <a:spcAft>
                          <a:spcPts val="0"/>
                        </a:spcAft>
                      </a:pPr>
                      <a:r>
                        <a:rPr lang="es-ES" sz="1400" dirty="0">
                          <a:latin typeface="Calibri"/>
                          <a:ea typeface="Calibri"/>
                          <a:cs typeface="Times New Roman"/>
                        </a:rPr>
                        <a:t>Tiroxina (T</a:t>
                      </a:r>
                      <a:r>
                        <a:rPr lang="es-ES" sz="1400" dirty="0">
                          <a:latin typeface="Calibri"/>
                          <a:ea typeface="Calibri"/>
                          <a:cs typeface="Calibri"/>
                        </a:rPr>
                        <a:t>₄</a:t>
                      </a:r>
                      <a:r>
                        <a:rPr lang="es-ES" sz="1400" dirty="0">
                          <a:latin typeface="Calibri"/>
                          <a:ea typeface="Calibri"/>
                          <a:cs typeface="Times New Roman"/>
                        </a:rPr>
                        <a:t>)</a:t>
                      </a:r>
                    </a:p>
                    <a:p>
                      <a:pPr algn="ctr">
                        <a:lnSpc>
                          <a:spcPct val="115000"/>
                        </a:lnSpc>
                        <a:spcAft>
                          <a:spcPts val="0"/>
                        </a:spcAft>
                      </a:pPr>
                      <a:r>
                        <a:rPr lang="es-ES" sz="1400" dirty="0" err="1">
                          <a:latin typeface="Calibri"/>
                          <a:ea typeface="Calibri"/>
                          <a:cs typeface="Times New Roman"/>
                        </a:rPr>
                        <a:t>Triyodotironina</a:t>
                      </a:r>
                      <a:r>
                        <a:rPr lang="es-ES" sz="1400" dirty="0">
                          <a:latin typeface="Calibri"/>
                          <a:ea typeface="Calibri"/>
                          <a:cs typeface="Times New Roman"/>
                        </a:rPr>
                        <a:t> (T</a:t>
                      </a:r>
                      <a:r>
                        <a:rPr lang="es-ES" sz="1400" dirty="0">
                          <a:latin typeface="Calibri"/>
                          <a:ea typeface="Calibri"/>
                          <a:cs typeface="Calibri"/>
                        </a:rPr>
                        <a:t>₃</a:t>
                      </a:r>
                      <a:r>
                        <a:rPr lang="es-ES" sz="1400" dirty="0">
                          <a:latin typeface="Calibri"/>
                          <a:ea typeface="Calibri"/>
                          <a:cs typeface="Times New Roman"/>
                        </a:rPr>
                        <a:t>)</a:t>
                      </a:r>
                    </a:p>
                  </a:txBody>
                  <a:tcPr marL="31071" marR="31071"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S" sz="1400" dirty="0">
                          <a:latin typeface="Calibri"/>
                          <a:ea typeface="Calibri"/>
                          <a:cs typeface="Times New Roman"/>
                        </a:rPr>
                        <a:t>Estimula la tasa metabólica; regula el crecimiento y la actividad celular</a:t>
                      </a:r>
                    </a:p>
                  </a:txBody>
                  <a:tcPr marL="31071" marR="3107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S" sz="1400" dirty="0">
                          <a:latin typeface="Calibri"/>
                          <a:ea typeface="Calibri"/>
                          <a:cs typeface="Times New Roman"/>
                        </a:rPr>
                        <a:t>TSH; metabolismo corporal al completo</a:t>
                      </a:r>
                    </a:p>
                  </a:txBody>
                  <a:tcPr marL="31071" marR="3107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S" sz="1400" dirty="0">
                          <a:latin typeface="Calibri"/>
                          <a:ea typeface="Calibri"/>
                          <a:cs typeface="Times New Roman"/>
                        </a:rPr>
                        <a:t>Aumento con el aumento del ejercicio</a:t>
                      </a:r>
                    </a:p>
                  </a:txBody>
                  <a:tcPr marL="31071" marR="3107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graphicFrame>
        <p:nvGraphicFramePr>
          <p:cNvPr id="4" name="3 Marcador de contenido"/>
          <p:cNvGraphicFramePr>
            <a:graphicFrameLocks noGrp="1"/>
          </p:cNvGraphicFramePr>
          <p:nvPr>
            <p:ph idx="1"/>
          </p:nvPr>
        </p:nvGraphicFramePr>
        <p:xfrm>
          <a:off x="1" y="-2"/>
          <a:ext cx="9144000" cy="6864519"/>
        </p:xfrm>
        <a:graphic>
          <a:graphicData uri="http://schemas.openxmlformats.org/drawingml/2006/table">
            <a:tbl>
              <a:tblPr/>
              <a:tblGrid>
                <a:gridCol w="1115615"/>
                <a:gridCol w="1512168"/>
                <a:gridCol w="3600400"/>
                <a:gridCol w="1368152"/>
                <a:gridCol w="1547665"/>
              </a:tblGrid>
              <a:tr h="729574">
                <a:tc>
                  <a:txBody>
                    <a:bodyPr/>
                    <a:lstStyle/>
                    <a:p>
                      <a:pPr algn="ctr">
                        <a:lnSpc>
                          <a:spcPct val="115000"/>
                        </a:lnSpc>
                        <a:spcAft>
                          <a:spcPts val="0"/>
                        </a:spcAft>
                      </a:pPr>
                      <a:r>
                        <a:rPr lang="es-ES" sz="1400" b="1" dirty="0">
                          <a:solidFill>
                            <a:srgbClr val="000000"/>
                          </a:solidFill>
                          <a:latin typeface="Calibri"/>
                          <a:ea typeface="Calibri"/>
                          <a:cs typeface="Times New Roman"/>
                        </a:rPr>
                        <a:t>Glándula productora</a:t>
                      </a:r>
                      <a:endParaRPr lang="es-ES" sz="1400" dirty="0">
                        <a:latin typeface="Calibri"/>
                        <a:ea typeface="Calibri"/>
                        <a:cs typeface="Times New Roman"/>
                      </a:endParaRPr>
                    </a:p>
                  </a:txBody>
                  <a:tcPr marL="37681" marR="3768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BBB59"/>
                    </a:solidFill>
                  </a:tcPr>
                </a:tc>
                <a:tc>
                  <a:txBody>
                    <a:bodyPr/>
                    <a:lstStyle/>
                    <a:p>
                      <a:pPr algn="ctr">
                        <a:lnSpc>
                          <a:spcPct val="115000"/>
                        </a:lnSpc>
                        <a:spcAft>
                          <a:spcPts val="0"/>
                        </a:spcAft>
                      </a:pPr>
                      <a:r>
                        <a:rPr lang="es-ES" sz="1400" b="1" dirty="0">
                          <a:solidFill>
                            <a:srgbClr val="000000"/>
                          </a:solidFill>
                          <a:latin typeface="Calibri"/>
                          <a:ea typeface="Calibri"/>
                          <a:cs typeface="Times New Roman"/>
                        </a:rPr>
                        <a:t>Hormona</a:t>
                      </a:r>
                      <a:endParaRPr lang="es-ES" sz="1400" dirty="0">
                        <a:latin typeface="Calibri"/>
                        <a:ea typeface="Calibri"/>
                        <a:cs typeface="Times New Roman"/>
                      </a:endParaRPr>
                    </a:p>
                  </a:txBody>
                  <a:tcPr marL="37681" marR="3768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BBB59"/>
                    </a:solidFill>
                  </a:tcPr>
                </a:tc>
                <a:tc>
                  <a:txBody>
                    <a:bodyPr/>
                    <a:lstStyle/>
                    <a:p>
                      <a:pPr indent="28575" algn="ctr">
                        <a:lnSpc>
                          <a:spcPct val="115000"/>
                        </a:lnSpc>
                        <a:spcAft>
                          <a:spcPts val="0"/>
                        </a:spcAft>
                      </a:pPr>
                      <a:r>
                        <a:rPr lang="es-ES" sz="1400" b="1">
                          <a:solidFill>
                            <a:srgbClr val="000000"/>
                          </a:solidFill>
                          <a:latin typeface="Calibri"/>
                          <a:ea typeface="Calibri"/>
                          <a:cs typeface="Times New Roman"/>
                        </a:rPr>
                        <a:t>Efectos hormonales</a:t>
                      </a:r>
                      <a:endParaRPr lang="es-ES" sz="1400">
                        <a:latin typeface="Calibri"/>
                        <a:ea typeface="Calibri"/>
                        <a:cs typeface="Times New Roman"/>
                      </a:endParaRPr>
                    </a:p>
                  </a:txBody>
                  <a:tcPr marL="37681" marR="3768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BBB59"/>
                    </a:solidFill>
                  </a:tcPr>
                </a:tc>
                <a:tc>
                  <a:txBody>
                    <a:bodyPr/>
                    <a:lstStyle/>
                    <a:p>
                      <a:pPr marL="43180" algn="ctr">
                        <a:lnSpc>
                          <a:spcPct val="115000"/>
                        </a:lnSpc>
                        <a:spcAft>
                          <a:spcPts val="0"/>
                        </a:spcAft>
                      </a:pPr>
                      <a:r>
                        <a:rPr lang="es-ES" sz="1400" b="1">
                          <a:solidFill>
                            <a:srgbClr val="000000"/>
                          </a:solidFill>
                          <a:latin typeface="Calibri"/>
                          <a:ea typeface="Calibri"/>
                          <a:cs typeface="Times New Roman"/>
                        </a:rPr>
                        <a:t>Control de la secreción hormonal</a:t>
                      </a:r>
                      <a:endParaRPr lang="es-ES" sz="1400">
                        <a:latin typeface="Calibri"/>
                        <a:ea typeface="Calibri"/>
                        <a:cs typeface="Times New Roman"/>
                      </a:endParaRPr>
                    </a:p>
                  </a:txBody>
                  <a:tcPr marL="37681" marR="3768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BBB59"/>
                    </a:solidFill>
                  </a:tcPr>
                </a:tc>
                <a:tc>
                  <a:txBody>
                    <a:bodyPr/>
                    <a:lstStyle/>
                    <a:p>
                      <a:pPr algn="ctr">
                        <a:lnSpc>
                          <a:spcPct val="115000"/>
                        </a:lnSpc>
                        <a:spcAft>
                          <a:spcPts val="0"/>
                        </a:spcAft>
                      </a:pPr>
                      <a:r>
                        <a:rPr lang="es-ES" sz="1400" b="1" dirty="0">
                          <a:solidFill>
                            <a:srgbClr val="000000"/>
                          </a:solidFill>
                          <a:latin typeface="Calibri"/>
                          <a:ea typeface="Calibri"/>
                          <a:cs typeface="Times New Roman"/>
                        </a:rPr>
                        <a:t>Efectos del ejercicio sobre la secreción hormonal</a:t>
                      </a:r>
                      <a:endParaRPr lang="es-ES" sz="1400" dirty="0">
                        <a:latin typeface="Calibri"/>
                        <a:ea typeface="Calibri"/>
                        <a:cs typeface="Times New Roman"/>
                      </a:endParaRPr>
                    </a:p>
                  </a:txBody>
                  <a:tcPr marL="37681" marR="3768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BBB59"/>
                    </a:solidFill>
                  </a:tcPr>
                </a:tc>
              </a:tr>
              <a:tr h="1605064">
                <a:tc>
                  <a:txBody>
                    <a:bodyPr/>
                    <a:lstStyle/>
                    <a:p>
                      <a:pPr algn="ctr">
                        <a:lnSpc>
                          <a:spcPct val="115000"/>
                        </a:lnSpc>
                        <a:spcAft>
                          <a:spcPts val="0"/>
                        </a:spcAft>
                      </a:pPr>
                      <a:r>
                        <a:rPr lang="es-ES" sz="1400" b="1" dirty="0">
                          <a:solidFill>
                            <a:srgbClr val="FFFFFF"/>
                          </a:solidFill>
                          <a:latin typeface="Calibri"/>
                          <a:ea typeface="Calibri"/>
                          <a:cs typeface="Times New Roman"/>
                        </a:rPr>
                        <a:t>Páncreas</a:t>
                      </a:r>
                      <a:endParaRPr lang="es-ES" sz="1400" dirty="0">
                        <a:latin typeface="Calibri"/>
                        <a:ea typeface="Calibri"/>
                        <a:cs typeface="Times New Roman"/>
                      </a:endParaRPr>
                    </a:p>
                  </a:txBody>
                  <a:tcPr marL="37681" marR="37681"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a:lnSpc>
                          <a:spcPct val="115000"/>
                        </a:lnSpc>
                        <a:spcAft>
                          <a:spcPts val="0"/>
                        </a:spcAft>
                      </a:pPr>
                      <a:r>
                        <a:rPr lang="es-ES" sz="1400" dirty="0">
                          <a:latin typeface="Calibri"/>
                          <a:ea typeface="Calibri"/>
                          <a:cs typeface="Times New Roman"/>
                        </a:rPr>
                        <a:t>Insulina</a:t>
                      </a:r>
                    </a:p>
                  </a:txBody>
                  <a:tcPr marL="37681" marR="37681"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a:lnSpc>
                          <a:spcPct val="115000"/>
                        </a:lnSpc>
                        <a:spcAft>
                          <a:spcPts val="0"/>
                        </a:spcAft>
                      </a:pPr>
                      <a:r>
                        <a:rPr lang="es-ES" sz="1400" dirty="0">
                          <a:latin typeface="Calibri"/>
                          <a:ea typeface="Calibri"/>
                          <a:cs typeface="Times New Roman"/>
                        </a:rPr>
                        <a:t>Promueve el transporte de CHO dentro de las células, aumenta el metabolismo de los CHO y disminuye la glucosa sanguínea; promueve  el transporte de ácidos grasos y aa. al interior de las células</a:t>
                      </a:r>
                    </a:p>
                  </a:txBody>
                  <a:tcPr marL="37681" marR="3768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a:lnSpc>
                          <a:spcPct val="115000"/>
                        </a:lnSpc>
                        <a:spcAft>
                          <a:spcPts val="0"/>
                        </a:spcAft>
                      </a:pPr>
                      <a:r>
                        <a:rPr lang="es-ES" sz="1400">
                          <a:latin typeface="Calibri"/>
                          <a:ea typeface="Calibri"/>
                          <a:cs typeface="Times New Roman"/>
                        </a:rPr>
                        <a:t>Concentración plasmáticas de glucosa</a:t>
                      </a:r>
                    </a:p>
                  </a:txBody>
                  <a:tcPr marL="37681" marR="3768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a:lnSpc>
                          <a:spcPct val="115000"/>
                        </a:lnSpc>
                        <a:spcAft>
                          <a:spcPts val="0"/>
                        </a:spcAft>
                      </a:pPr>
                      <a:r>
                        <a:rPr lang="es-ES" sz="1400">
                          <a:latin typeface="Calibri"/>
                          <a:ea typeface="Calibri"/>
                          <a:cs typeface="Times New Roman"/>
                        </a:rPr>
                        <a:t>Disminuye con el aumento del ejercicio</a:t>
                      </a:r>
                    </a:p>
                  </a:txBody>
                  <a:tcPr marL="37681" marR="3768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r>
              <a:tr h="1021405">
                <a:tc>
                  <a:txBody>
                    <a:bodyPr/>
                    <a:lstStyle/>
                    <a:p>
                      <a:pPr algn="ctr">
                        <a:lnSpc>
                          <a:spcPct val="115000"/>
                        </a:lnSpc>
                        <a:spcAft>
                          <a:spcPts val="0"/>
                        </a:spcAft>
                      </a:pPr>
                      <a:endParaRPr lang="es-ES" sz="1400" dirty="0">
                        <a:latin typeface="Calibri"/>
                        <a:ea typeface="Calibri"/>
                        <a:cs typeface="Times New Roman"/>
                      </a:endParaRPr>
                    </a:p>
                  </a:txBody>
                  <a:tcPr marL="37681" marR="37681"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a:lnSpc>
                          <a:spcPct val="115000"/>
                        </a:lnSpc>
                        <a:spcAft>
                          <a:spcPts val="0"/>
                        </a:spcAft>
                      </a:pPr>
                      <a:r>
                        <a:rPr lang="es-ES" sz="1400">
                          <a:latin typeface="Calibri"/>
                          <a:ea typeface="Calibri"/>
                          <a:cs typeface="Times New Roman"/>
                        </a:rPr>
                        <a:t>Glucagón</a:t>
                      </a:r>
                    </a:p>
                  </a:txBody>
                  <a:tcPr marL="37681" marR="37681"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S" sz="1400" dirty="0">
                          <a:latin typeface="Calibri"/>
                          <a:ea typeface="Calibri"/>
                          <a:cs typeface="Times New Roman"/>
                        </a:rPr>
                        <a:t>Promueve la liberación de glucosa por el hígado hacia la sangre; aumenta el metabolismo de las grasas, reduce la concentración de aa.</a:t>
                      </a:r>
                    </a:p>
                  </a:txBody>
                  <a:tcPr marL="37681" marR="3768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S" sz="1400" dirty="0">
                          <a:latin typeface="Calibri"/>
                          <a:ea typeface="Calibri"/>
                          <a:cs typeface="Times New Roman"/>
                        </a:rPr>
                        <a:t>Concentración plasmática de glucosa</a:t>
                      </a:r>
                    </a:p>
                  </a:txBody>
                  <a:tcPr marL="37681" marR="3768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S" sz="1400">
                          <a:latin typeface="Calibri"/>
                          <a:ea typeface="Calibri"/>
                          <a:cs typeface="Times New Roman"/>
                        </a:rPr>
                        <a:t>Aumenta con el aumento del ejercicio</a:t>
                      </a:r>
                    </a:p>
                  </a:txBody>
                  <a:tcPr marL="37681" marR="3768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r>
              <a:tr h="1605064">
                <a:tc>
                  <a:txBody>
                    <a:bodyPr/>
                    <a:lstStyle/>
                    <a:p>
                      <a:pPr algn="ctr">
                        <a:lnSpc>
                          <a:spcPct val="115000"/>
                        </a:lnSpc>
                        <a:spcAft>
                          <a:spcPts val="0"/>
                        </a:spcAft>
                      </a:pPr>
                      <a:r>
                        <a:rPr lang="es-ES" sz="1400" b="1" dirty="0">
                          <a:solidFill>
                            <a:srgbClr val="FFFFFF"/>
                          </a:solidFill>
                          <a:latin typeface="Calibri"/>
                          <a:ea typeface="Calibri"/>
                          <a:cs typeface="Times New Roman"/>
                        </a:rPr>
                        <a:t>Paratiroides</a:t>
                      </a:r>
                      <a:endParaRPr lang="es-ES" sz="1400" dirty="0">
                        <a:latin typeface="Calibri"/>
                        <a:ea typeface="Calibri"/>
                        <a:cs typeface="Times New Roman"/>
                      </a:endParaRPr>
                    </a:p>
                  </a:txBody>
                  <a:tcPr marL="37681" marR="37681"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a:lnSpc>
                          <a:spcPct val="115000"/>
                        </a:lnSpc>
                        <a:spcAft>
                          <a:spcPts val="0"/>
                        </a:spcAft>
                      </a:pPr>
                      <a:r>
                        <a:rPr lang="es-ES" sz="1400">
                          <a:latin typeface="Calibri"/>
                          <a:ea typeface="Calibri"/>
                          <a:cs typeface="Times New Roman"/>
                        </a:rPr>
                        <a:t>Paratohormona (PTH)</a:t>
                      </a:r>
                    </a:p>
                  </a:txBody>
                  <a:tcPr marL="37681" marR="37681"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a:lnSpc>
                          <a:spcPct val="115000"/>
                        </a:lnSpc>
                        <a:spcAft>
                          <a:spcPts val="0"/>
                        </a:spcAft>
                      </a:pPr>
                      <a:r>
                        <a:rPr lang="es-ES" sz="1400" dirty="0">
                          <a:latin typeface="Calibri"/>
                          <a:ea typeface="Calibri"/>
                          <a:cs typeface="Times New Roman"/>
                        </a:rPr>
                        <a:t>Aumenta el calcio sanguíneo; disminuye el fosfato sanguíneo</a:t>
                      </a:r>
                    </a:p>
                  </a:txBody>
                  <a:tcPr marL="37681" marR="3768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a:lnSpc>
                          <a:spcPct val="115000"/>
                        </a:lnSpc>
                        <a:spcAft>
                          <a:spcPts val="0"/>
                        </a:spcAft>
                      </a:pPr>
                      <a:r>
                        <a:rPr lang="es-ES" sz="1400" dirty="0">
                          <a:latin typeface="Calibri"/>
                          <a:ea typeface="Calibri"/>
                          <a:cs typeface="Times New Roman"/>
                        </a:rPr>
                        <a:t>Concentración plasmática de calcio</a:t>
                      </a:r>
                    </a:p>
                  </a:txBody>
                  <a:tcPr marL="37681" marR="3768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a:lnSpc>
                          <a:spcPct val="115000"/>
                        </a:lnSpc>
                        <a:spcAft>
                          <a:spcPts val="0"/>
                        </a:spcAft>
                      </a:pPr>
                      <a:r>
                        <a:rPr lang="es-ES" sz="1400">
                          <a:latin typeface="Calibri"/>
                          <a:ea typeface="Calibri"/>
                          <a:cs typeface="Times New Roman"/>
                        </a:rPr>
                        <a:t>Aumenta con el ejercicio a largo plazo</a:t>
                      </a:r>
                    </a:p>
                  </a:txBody>
                  <a:tcPr marL="37681" marR="3768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r>
              <a:tr h="875489">
                <a:tc>
                  <a:txBody>
                    <a:bodyPr/>
                    <a:lstStyle/>
                    <a:p>
                      <a:pPr algn="ctr">
                        <a:lnSpc>
                          <a:spcPct val="115000"/>
                        </a:lnSpc>
                        <a:spcAft>
                          <a:spcPts val="0"/>
                        </a:spcAft>
                      </a:pPr>
                      <a:r>
                        <a:rPr lang="es-ES" sz="1400" b="1" dirty="0">
                          <a:solidFill>
                            <a:srgbClr val="FFFFFF"/>
                          </a:solidFill>
                          <a:latin typeface="Calibri"/>
                          <a:ea typeface="Calibri"/>
                          <a:cs typeface="Times New Roman"/>
                        </a:rPr>
                        <a:t>Ovarios</a:t>
                      </a:r>
                      <a:endParaRPr lang="es-ES" sz="1400" dirty="0">
                        <a:latin typeface="Calibri"/>
                        <a:ea typeface="Calibri"/>
                        <a:cs typeface="Times New Roman"/>
                      </a:endParaRPr>
                    </a:p>
                  </a:txBody>
                  <a:tcPr marL="37681" marR="37681"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a:lnSpc>
                          <a:spcPct val="115000"/>
                        </a:lnSpc>
                        <a:spcAft>
                          <a:spcPts val="0"/>
                        </a:spcAft>
                      </a:pPr>
                      <a:r>
                        <a:rPr lang="es-ES" sz="1400">
                          <a:latin typeface="Calibri"/>
                          <a:ea typeface="Calibri"/>
                          <a:cs typeface="Times New Roman"/>
                        </a:rPr>
                        <a:t>Estrógenos</a:t>
                      </a:r>
                    </a:p>
                    <a:p>
                      <a:pPr algn="ctr">
                        <a:lnSpc>
                          <a:spcPct val="115000"/>
                        </a:lnSpc>
                        <a:spcAft>
                          <a:spcPts val="0"/>
                        </a:spcAft>
                      </a:pPr>
                      <a:r>
                        <a:rPr lang="es-ES" sz="1400">
                          <a:latin typeface="Calibri"/>
                          <a:ea typeface="Calibri"/>
                          <a:cs typeface="Times New Roman"/>
                        </a:rPr>
                        <a:t>Progesterona</a:t>
                      </a:r>
                    </a:p>
                  </a:txBody>
                  <a:tcPr marL="37681" marR="37681"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S" sz="1400">
                          <a:latin typeface="Calibri"/>
                          <a:ea typeface="Calibri"/>
                          <a:cs typeface="Times New Roman"/>
                        </a:rPr>
                        <a:t>Control del ciclo menstrual; aumento de la deposición de grasas; promueve las características sexuales femeninas</a:t>
                      </a:r>
                    </a:p>
                  </a:txBody>
                  <a:tcPr marL="37681" marR="3768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S" sz="1400" dirty="0">
                          <a:latin typeface="Calibri"/>
                          <a:ea typeface="Calibri"/>
                          <a:cs typeface="Times New Roman"/>
                        </a:rPr>
                        <a:t>FSH, LH</a:t>
                      </a:r>
                    </a:p>
                  </a:txBody>
                  <a:tcPr marL="37681" marR="3768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S" sz="1400">
                          <a:latin typeface="Calibri"/>
                          <a:ea typeface="Calibri"/>
                          <a:cs typeface="Times New Roman"/>
                        </a:rPr>
                        <a:t>Aumenta con el ejercicio; depende de la fase menstrual</a:t>
                      </a:r>
                    </a:p>
                  </a:txBody>
                  <a:tcPr marL="37681" marR="3768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r>
              <a:tr h="1021405">
                <a:tc>
                  <a:txBody>
                    <a:bodyPr/>
                    <a:lstStyle/>
                    <a:p>
                      <a:pPr algn="ctr">
                        <a:lnSpc>
                          <a:spcPct val="115000"/>
                        </a:lnSpc>
                        <a:spcAft>
                          <a:spcPts val="0"/>
                        </a:spcAft>
                      </a:pPr>
                      <a:r>
                        <a:rPr lang="es-ES" sz="1400" b="1" dirty="0">
                          <a:solidFill>
                            <a:srgbClr val="FFFFFF"/>
                          </a:solidFill>
                          <a:latin typeface="Calibri"/>
                          <a:ea typeface="Calibri"/>
                          <a:cs typeface="Times New Roman"/>
                        </a:rPr>
                        <a:t>Testículos</a:t>
                      </a:r>
                      <a:endParaRPr lang="es-ES" sz="1400" dirty="0">
                        <a:latin typeface="Calibri"/>
                        <a:ea typeface="Calibri"/>
                        <a:cs typeface="Times New Roman"/>
                      </a:endParaRPr>
                    </a:p>
                  </a:txBody>
                  <a:tcPr marL="37681" marR="37681"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a:lnSpc>
                          <a:spcPct val="115000"/>
                        </a:lnSpc>
                        <a:spcAft>
                          <a:spcPts val="0"/>
                        </a:spcAft>
                      </a:pPr>
                      <a:r>
                        <a:rPr lang="es-ES" sz="1400" dirty="0">
                          <a:latin typeface="Calibri"/>
                          <a:ea typeface="Calibri"/>
                          <a:cs typeface="Times New Roman"/>
                        </a:rPr>
                        <a:t>Testosterona</a:t>
                      </a:r>
                    </a:p>
                  </a:txBody>
                  <a:tcPr marL="37681" marR="37681"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a:lnSpc>
                          <a:spcPct val="115000"/>
                        </a:lnSpc>
                        <a:spcAft>
                          <a:spcPts val="0"/>
                        </a:spcAft>
                      </a:pPr>
                      <a:r>
                        <a:rPr lang="es-ES" sz="1400" dirty="0">
                          <a:latin typeface="Calibri"/>
                          <a:ea typeface="Calibri"/>
                          <a:cs typeface="Times New Roman"/>
                        </a:rPr>
                        <a:t>Controla el tamaño muscular; aumenta glóbulos rojos; disminuye la grasa corporal; promueve las características sexuales masculinas</a:t>
                      </a:r>
                    </a:p>
                  </a:txBody>
                  <a:tcPr marL="37681" marR="3768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a:lnSpc>
                          <a:spcPct val="115000"/>
                        </a:lnSpc>
                        <a:spcAft>
                          <a:spcPts val="0"/>
                        </a:spcAft>
                      </a:pPr>
                      <a:r>
                        <a:rPr lang="es-ES" sz="1400" dirty="0" smtClean="0">
                          <a:latin typeface="Calibri"/>
                          <a:ea typeface="Calibri"/>
                          <a:cs typeface="Times New Roman"/>
                        </a:rPr>
                        <a:t>FSH, LH</a:t>
                      </a:r>
                      <a:endParaRPr lang="es-ES" sz="1400" dirty="0">
                        <a:latin typeface="Calibri"/>
                        <a:ea typeface="Calibri"/>
                        <a:cs typeface="Times New Roman"/>
                      </a:endParaRPr>
                    </a:p>
                  </a:txBody>
                  <a:tcPr marL="37681" marR="3768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a:lnSpc>
                          <a:spcPct val="115000"/>
                        </a:lnSpc>
                        <a:spcAft>
                          <a:spcPts val="0"/>
                        </a:spcAft>
                      </a:pPr>
                      <a:r>
                        <a:rPr lang="es-ES" sz="1400" dirty="0">
                          <a:latin typeface="Calibri"/>
                          <a:ea typeface="Calibri"/>
                          <a:cs typeface="Times New Roman"/>
                        </a:rPr>
                        <a:t>Aumenta con el ejercicio</a:t>
                      </a:r>
                    </a:p>
                  </a:txBody>
                  <a:tcPr marL="37681" marR="3768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0"/>
            <a:ext cx="7498080" cy="1143000"/>
          </a:xfrm>
        </p:spPr>
        <p:txBody>
          <a:bodyPr/>
          <a:lstStyle/>
          <a:p>
            <a:r>
              <a:rPr lang="es-ES" b="1" dirty="0" smtClean="0"/>
              <a:t>La testosterona</a:t>
            </a:r>
            <a:endParaRPr lang="es-ES" b="1" dirty="0"/>
          </a:p>
        </p:txBody>
      </p:sp>
      <p:pic>
        <p:nvPicPr>
          <p:cNvPr id="1026" name="Picture 2" descr="http://www.techmez.com/wp-content/uploads/2012/02/testoterona-ego.jpg"/>
          <p:cNvPicPr>
            <a:picLocks noChangeAspect="1" noChangeArrowheads="1"/>
          </p:cNvPicPr>
          <p:nvPr/>
        </p:nvPicPr>
        <p:blipFill>
          <a:blip r:embed="rId2" cstate="print"/>
          <a:srcRect/>
          <a:stretch>
            <a:fillRect/>
          </a:stretch>
        </p:blipFill>
        <p:spPr bwMode="auto">
          <a:xfrm>
            <a:off x="1043608" y="1988840"/>
            <a:ext cx="3888432" cy="3183744"/>
          </a:xfrm>
          <a:prstGeom prst="rect">
            <a:avLst/>
          </a:prstGeom>
          <a:noFill/>
        </p:spPr>
      </p:pic>
      <p:pic>
        <p:nvPicPr>
          <p:cNvPr id="28676" name="Picture 4" descr="http://www.fisioculturismo.es/images/DennisWolf-culturistas-fisioculturismo.jpg"/>
          <p:cNvPicPr>
            <a:picLocks noChangeAspect="1" noChangeArrowheads="1"/>
          </p:cNvPicPr>
          <p:nvPr/>
        </p:nvPicPr>
        <p:blipFill>
          <a:blip r:embed="rId3" cstate="print"/>
          <a:srcRect/>
          <a:stretch>
            <a:fillRect/>
          </a:stretch>
        </p:blipFill>
        <p:spPr bwMode="auto">
          <a:xfrm>
            <a:off x="5076056" y="1700807"/>
            <a:ext cx="4067944" cy="391539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1043608" y="0"/>
            <a:ext cx="7498080" cy="1143000"/>
          </a:xfrm>
        </p:spPr>
        <p:txBody>
          <a:bodyPr/>
          <a:lstStyle/>
          <a:p>
            <a:r>
              <a:rPr lang="es-ES" b="1" dirty="0" smtClean="0"/>
              <a:t>Introducción</a:t>
            </a:r>
            <a:endParaRPr lang="es-ES" b="1" dirty="0"/>
          </a:p>
        </p:txBody>
      </p:sp>
      <p:grpSp>
        <p:nvGrpSpPr>
          <p:cNvPr id="6" name="284 Grupo"/>
          <p:cNvGrpSpPr/>
          <p:nvPr/>
        </p:nvGrpSpPr>
        <p:grpSpPr>
          <a:xfrm>
            <a:off x="611560" y="1268760"/>
            <a:ext cx="8532440" cy="5182835"/>
            <a:chOff x="288032" y="1268760"/>
            <a:chExt cx="8532440" cy="5182835"/>
          </a:xfrm>
        </p:grpSpPr>
        <p:sp>
          <p:nvSpPr>
            <p:cNvPr id="7" name="6 Elipse"/>
            <p:cNvSpPr/>
            <p:nvPr/>
          </p:nvSpPr>
          <p:spPr>
            <a:xfrm>
              <a:off x="3563888" y="3356992"/>
              <a:ext cx="1944216"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5400" dirty="0" smtClean="0"/>
                <a:t>Te</a:t>
              </a:r>
              <a:endParaRPr lang="es-ES" sz="5400" dirty="0"/>
            </a:p>
          </p:txBody>
        </p:sp>
        <p:cxnSp>
          <p:nvCxnSpPr>
            <p:cNvPr id="8" name="7 Conector recto de flecha"/>
            <p:cNvCxnSpPr>
              <a:stCxn id="7" idx="0"/>
              <a:endCxn id="9" idx="2"/>
            </p:cNvCxnSpPr>
            <p:nvPr/>
          </p:nvCxnSpPr>
          <p:spPr>
            <a:xfrm flipH="1" flipV="1">
              <a:off x="4499992" y="1915091"/>
              <a:ext cx="36004" cy="14419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8 CuadroTexto"/>
            <p:cNvSpPr txBox="1"/>
            <p:nvPr/>
          </p:nvSpPr>
          <p:spPr>
            <a:xfrm>
              <a:off x="3635896" y="1268760"/>
              <a:ext cx="172819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_tradnl" b="1" dirty="0" smtClean="0"/>
                <a:t>Energía mental y física</a:t>
              </a:r>
              <a:endParaRPr lang="es-ES" b="1" dirty="0"/>
            </a:p>
          </p:txBody>
        </p:sp>
        <p:cxnSp>
          <p:nvCxnSpPr>
            <p:cNvPr id="14" name="13 Conector recto de flecha"/>
            <p:cNvCxnSpPr>
              <a:stCxn id="7" idx="4"/>
            </p:cNvCxnSpPr>
            <p:nvPr/>
          </p:nvCxnSpPr>
          <p:spPr>
            <a:xfrm>
              <a:off x="4535996" y="4293096"/>
              <a:ext cx="508" cy="15121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14 CuadroTexto"/>
            <p:cNvSpPr txBox="1"/>
            <p:nvPr/>
          </p:nvSpPr>
          <p:spPr>
            <a:xfrm>
              <a:off x="3384376" y="5805264"/>
              <a:ext cx="234076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_tradnl" b="1" dirty="0" smtClean="0"/>
                <a:t>Fundamental en la espermatogénesis</a:t>
              </a:r>
              <a:endParaRPr lang="es-ES" b="1" dirty="0"/>
            </a:p>
          </p:txBody>
        </p:sp>
        <p:cxnSp>
          <p:nvCxnSpPr>
            <p:cNvPr id="16" name="15 Conector recto de flecha"/>
            <p:cNvCxnSpPr>
              <a:endCxn id="17" idx="3"/>
            </p:cNvCxnSpPr>
            <p:nvPr/>
          </p:nvCxnSpPr>
          <p:spPr>
            <a:xfrm flipH="1">
              <a:off x="2627784" y="4221088"/>
              <a:ext cx="1476672" cy="17633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16 CuadroTexto"/>
            <p:cNvSpPr txBox="1"/>
            <p:nvPr/>
          </p:nvSpPr>
          <p:spPr>
            <a:xfrm>
              <a:off x="576064" y="5661248"/>
              <a:ext cx="205172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_tradnl" b="1" dirty="0" smtClean="0"/>
                <a:t>Activa la liberación de GH</a:t>
              </a:r>
              <a:endParaRPr lang="es-ES" sz="1400" b="1" dirty="0"/>
            </a:p>
          </p:txBody>
        </p:sp>
        <p:cxnSp>
          <p:nvCxnSpPr>
            <p:cNvPr id="18" name="17 Conector recto de flecha"/>
            <p:cNvCxnSpPr>
              <a:endCxn id="23" idx="1"/>
            </p:cNvCxnSpPr>
            <p:nvPr/>
          </p:nvCxnSpPr>
          <p:spPr>
            <a:xfrm flipV="1">
              <a:off x="5472608" y="3170585"/>
              <a:ext cx="1080120" cy="4744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18 Conector recto de flecha"/>
            <p:cNvCxnSpPr>
              <a:endCxn id="24" idx="1"/>
            </p:cNvCxnSpPr>
            <p:nvPr/>
          </p:nvCxnSpPr>
          <p:spPr>
            <a:xfrm>
              <a:off x="5400600" y="4077072"/>
              <a:ext cx="1440160" cy="4006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19 Conector recto de flecha"/>
            <p:cNvCxnSpPr>
              <a:endCxn id="25" idx="1"/>
            </p:cNvCxnSpPr>
            <p:nvPr/>
          </p:nvCxnSpPr>
          <p:spPr>
            <a:xfrm>
              <a:off x="5040560" y="4221088"/>
              <a:ext cx="1512168" cy="16858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20 Conector recto de flecha"/>
            <p:cNvCxnSpPr/>
            <p:nvPr/>
          </p:nvCxnSpPr>
          <p:spPr>
            <a:xfrm flipV="1">
              <a:off x="4968552" y="1916834"/>
              <a:ext cx="1368152" cy="1512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21 CuadroTexto"/>
            <p:cNvSpPr txBox="1"/>
            <p:nvPr/>
          </p:nvSpPr>
          <p:spPr>
            <a:xfrm>
              <a:off x="6336704" y="1268760"/>
              <a:ext cx="208823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_tradnl" b="1" dirty="0" smtClean="0"/>
                <a:t>Crecimiento explosivo puberal</a:t>
              </a:r>
              <a:endParaRPr lang="es-ES" b="1" dirty="0"/>
            </a:p>
          </p:txBody>
        </p:sp>
        <p:sp>
          <p:nvSpPr>
            <p:cNvPr id="23" name="22 CuadroTexto"/>
            <p:cNvSpPr txBox="1"/>
            <p:nvPr/>
          </p:nvSpPr>
          <p:spPr>
            <a:xfrm>
              <a:off x="6552728" y="2708920"/>
              <a:ext cx="2267744"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_tradnl" b="1" dirty="0" smtClean="0"/>
                <a:t>Aumento del pene y de las vesículas seminales</a:t>
              </a:r>
              <a:endParaRPr lang="es-ES" b="1" dirty="0"/>
            </a:p>
          </p:txBody>
        </p:sp>
        <p:sp>
          <p:nvSpPr>
            <p:cNvPr id="24" name="23 CuadroTexto"/>
            <p:cNvSpPr txBox="1"/>
            <p:nvPr/>
          </p:nvSpPr>
          <p:spPr>
            <a:xfrm>
              <a:off x="6840760" y="4293096"/>
              <a:ext cx="197971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_tradnl" b="1" dirty="0" smtClean="0"/>
                <a:t>Cierre epifisario</a:t>
              </a:r>
              <a:endParaRPr lang="es-ES" b="1" dirty="0"/>
            </a:p>
          </p:txBody>
        </p:sp>
        <p:sp>
          <p:nvSpPr>
            <p:cNvPr id="25" name="24 CuadroTexto"/>
            <p:cNvSpPr txBox="1"/>
            <p:nvPr/>
          </p:nvSpPr>
          <p:spPr>
            <a:xfrm>
              <a:off x="6552728" y="5445224"/>
              <a:ext cx="1979712"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_tradnl" b="1" dirty="0" smtClean="0"/>
                <a:t>Engrosamiento de las cuerdas vocales</a:t>
              </a:r>
              <a:endParaRPr lang="es-ES" b="1" dirty="0"/>
            </a:p>
          </p:txBody>
        </p:sp>
        <p:cxnSp>
          <p:nvCxnSpPr>
            <p:cNvPr id="28" name="27 Conector recto de flecha"/>
            <p:cNvCxnSpPr>
              <a:endCxn id="31" idx="2"/>
            </p:cNvCxnSpPr>
            <p:nvPr/>
          </p:nvCxnSpPr>
          <p:spPr>
            <a:xfrm flipH="1" flipV="1">
              <a:off x="2232248" y="2059107"/>
              <a:ext cx="1872208" cy="13698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28 Conector recto de flecha"/>
            <p:cNvCxnSpPr>
              <a:endCxn id="32" idx="3"/>
            </p:cNvCxnSpPr>
            <p:nvPr/>
          </p:nvCxnSpPr>
          <p:spPr>
            <a:xfrm flipH="1" flipV="1">
              <a:off x="1979712" y="3098577"/>
              <a:ext cx="1620688" cy="5464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29 Conector recto de flecha"/>
            <p:cNvCxnSpPr>
              <a:endCxn id="33" idx="3"/>
            </p:cNvCxnSpPr>
            <p:nvPr/>
          </p:nvCxnSpPr>
          <p:spPr>
            <a:xfrm flipH="1">
              <a:off x="2051720" y="4005064"/>
              <a:ext cx="1620688" cy="6056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30 CuadroTexto"/>
            <p:cNvSpPr txBox="1"/>
            <p:nvPr/>
          </p:nvSpPr>
          <p:spPr>
            <a:xfrm>
              <a:off x="1152128" y="1412776"/>
              <a:ext cx="216024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smtClean="0"/>
                <a:t>Mantiene el trofismo muscular</a:t>
              </a:r>
              <a:endParaRPr lang="es-ES" b="1" dirty="0"/>
            </a:p>
          </p:txBody>
        </p:sp>
        <p:sp>
          <p:nvSpPr>
            <p:cNvPr id="32" name="31 CuadroTexto"/>
            <p:cNvSpPr txBox="1"/>
            <p:nvPr/>
          </p:nvSpPr>
          <p:spPr>
            <a:xfrm>
              <a:off x="504056" y="2636912"/>
              <a:ext cx="1475656"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_tradnl" b="1" dirty="0" smtClean="0"/>
                <a:t>Actividad anabólica proteica</a:t>
              </a:r>
              <a:endParaRPr lang="es-ES" b="1" dirty="0"/>
            </a:p>
          </p:txBody>
        </p:sp>
        <p:sp>
          <p:nvSpPr>
            <p:cNvPr id="33" name="32 CuadroTexto"/>
            <p:cNvSpPr txBox="1"/>
            <p:nvPr/>
          </p:nvSpPr>
          <p:spPr>
            <a:xfrm>
              <a:off x="288032" y="4149080"/>
              <a:ext cx="1763688"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_tradnl" b="1" dirty="0" smtClean="0"/>
                <a:t>↑ Masa muscular, ósea y cardiaca</a:t>
              </a:r>
              <a:endParaRPr lang="es-ES" b="1"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p:cNvPicPr>
            <a:picLocks noChangeAspect="1" noChangeArrowheads="1"/>
          </p:cNvPicPr>
          <p:nvPr/>
        </p:nvPicPr>
        <p:blipFill>
          <a:blip r:embed="rId3" cstate="print"/>
          <a:srcRect/>
          <a:stretch>
            <a:fillRect/>
          </a:stretch>
        </p:blipFill>
        <p:spPr bwMode="auto">
          <a:xfrm>
            <a:off x="1043608" y="4221088"/>
            <a:ext cx="2663866" cy="2636912"/>
          </a:xfrm>
          <a:prstGeom prst="rect">
            <a:avLst/>
          </a:prstGeom>
          <a:noFill/>
          <a:ln w="9525">
            <a:noFill/>
            <a:miter lim="800000"/>
            <a:headEnd/>
            <a:tailEnd/>
          </a:ln>
        </p:spPr>
      </p:pic>
      <p:pic>
        <p:nvPicPr>
          <p:cNvPr id="50183" name="Picture 7" descr="http://www.tomsarazac.com/tom/images/Bicycles/play_true.jpg"/>
          <p:cNvPicPr>
            <a:picLocks noChangeAspect="1" noChangeArrowheads="1"/>
          </p:cNvPicPr>
          <p:nvPr/>
        </p:nvPicPr>
        <p:blipFill>
          <a:blip r:embed="rId4" cstate="print"/>
          <a:srcRect/>
          <a:stretch>
            <a:fillRect/>
          </a:stretch>
        </p:blipFill>
        <p:spPr bwMode="auto">
          <a:xfrm>
            <a:off x="1187624" y="1268760"/>
            <a:ext cx="3960440" cy="2170813"/>
          </a:xfrm>
          <a:prstGeom prst="rect">
            <a:avLst/>
          </a:prstGeom>
          <a:noFill/>
        </p:spPr>
      </p:pic>
      <p:sp>
        <p:nvSpPr>
          <p:cNvPr id="8" name="7 Flecha abajo"/>
          <p:cNvSpPr/>
          <p:nvPr/>
        </p:nvSpPr>
        <p:spPr>
          <a:xfrm>
            <a:off x="2123728" y="3212976"/>
            <a:ext cx="504056" cy="936104"/>
          </a:xfrm>
          <a:prstGeom prst="downArrow">
            <a:avLst>
              <a:gd name="adj1" fmla="val 4220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2" descr="http://www.burnetlab.com.ar/testosterona-enantato.jpg"/>
          <p:cNvPicPr>
            <a:picLocks noChangeAspect="1" noChangeArrowheads="1"/>
          </p:cNvPicPr>
          <p:nvPr/>
        </p:nvPicPr>
        <p:blipFill>
          <a:blip r:embed="rId5" cstate="print"/>
          <a:srcRect/>
          <a:stretch>
            <a:fillRect/>
          </a:stretch>
        </p:blipFill>
        <p:spPr bwMode="auto">
          <a:xfrm>
            <a:off x="6084168" y="253112"/>
            <a:ext cx="2304256" cy="3249002"/>
          </a:xfrm>
          <a:prstGeom prst="rect">
            <a:avLst/>
          </a:prstGeom>
          <a:noFill/>
        </p:spPr>
      </p:pic>
      <p:pic>
        <p:nvPicPr>
          <p:cNvPr id="50185" name="Picture 9" descr="http://www.foroatletismo.com/imagenes/2009/01/tiberiades.jpg"/>
          <p:cNvPicPr>
            <a:picLocks noChangeAspect="1" noChangeArrowheads="1"/>
          </p:cNvPicPr>
          <p:nvPr/>
        </p:nvPicPr>
        <p:blipFill>
          <a:blip r:embed="rId6" cstate="print"/>
          <a:srcRect/>
          <a:stretch>
            <a:fillRect/>
          </a:stretch>
        </p:blipFill>
        <p:spPr bwMode="auto">
          <a:xfrm>
            <a:off x="4829175" y="3695699"/>
            <a:ext cx="4314825" cy="3162301"/>
          </a:xfrm>
          <a:prstGeom prst="rect">
            <a:avLst/>
          </a:prstGeom>
          <a:noFill/>
        </p:spPr>
      </p:pic>
      <p:sp>
        <p:nvSpPr>
          <p:cNvPr id="11" name="1 Título"/>
          <p:cNvSpPr>
            <a:spLocks noGrp="1"/>
          </p:cNvSpPr>
          <p:nvPr>
            <p:ph type="title"/>
          </p:nvPr>
        </p:nvSpPr>
        <p:spPr>
          <a:xfrm>
            <a:off x="1547664" y="0"/>
            <a:ext cx="5544616" cy="1143000"/>
          </a:xfrm>
        </p:spPr>
        <p:txBody>
          <a:bodyPr>
            <a:normAutofit fontScale="90000"/>
          </a:bodyPr>
          <a:lstStyle/>
          <a:p>
            <a:r>
              <a:rPr lang="es-ES" b="1" dirty="0" smtClean="0"/>
              <a:t>Testosterona y ejercicio</a:t>
            </a:r>
            <a:endParaRPr lang="es-ES"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descr="http://www.masmusculo.com.es/img/w347-c7:5/images/data/el-dia-de-piernas.jpg"/>
          <p:cNvPicPr>
            <a:picLocks noChangeAspect="1" noChangeArrowheads="1"/>
          </p:cNvPicPr>
          <p:nvPr/>
        </p:nvPicPr>
        <p:blipFill>
          <a:blip r:embed="rId3" cstate="print"/>
          <a:srcRect/>
          <a:stretch>
            <a:fillRect/>
          </a:stretch>
        </p:blipFill>
        <p:spPr bwMode="auto">
          <a:xfrm>
            <a:off x="1504691" y="3573016"/>
            <a:ext cx="4219437" cy="3015620"/>
          </a:xfrm>
          <a:prstGeom prst="rect">
            <a:avLst/>
          </a:prstGeom>
          <a:noFill/>
        </p:spPr>
      </p:pic>
      <p:sp>
        <p:nvSpPr>
          <p:cNvPr id="6" name="5 CuadroTexto"/>
          <p:cNvSpPr txBox="1"/>
          <p:nvPr/>
        </p:nvSpPr>
        <p:spPr>
          <a:xfrm>
            <a:off x="1331640" y="1844824"/>
            <a:ext cx="7560840" cy="1538883"/>
          </a:xfrm>
          <a:prstGeom prst="rect">
            <a:avLst/>
          </a:prstGeom>
          <a:noFill/>
        </p:spPr>
        <p:txBody>
          <a:bodyPr wrap="square" rtlCol="0">
            <a:spAutoFit/>
          </a:bodyPr>
          <a:lstStyle/>
          <a:p>
            <a:pPr>
              <a:spcAft>
                <a:spcPts val="1200"/>
              </a:spcAft>
              <a:buFont typeface="Arial" pitchFamily="34" charset="0"/>
              <a:buChar char="•"/>
            </a:pPr>
            <a:r>
              <a:rPr lang="es-ES" sz="2800" dirty="0" smtClean="0"/>
              <a:t>Efectos dosis-dependiente:  ↑ AGL y fuerza muscular</a:t>
            </a:r>
          </a:p>
          <a:p>
            <a:pPr>
              <a:buFont typeface="Arial" pitchFamily="34" charset="0"/>
              <a:buChar char="•"/>
            </a:pPr>
            <a:r>
              <a:rPr lang="es-ES" sz="2800" dirty="0" smtClean="0"/>
              <a:t>No afecta a la fatiga muscular</a:t>
            </a:r>
            <a:endParaRPr lang="es-ES" sz="2800" dirty="0"/>
          </a:p>
        </p:txBody>
      </p:sp>
      <p:pic>
        <p:nvPicPr>
          <p:cNvPr id="52230" name="Picture 6" descr="http://2.bp.blogspot.com/_mR0P8yNzAYY/S73Gk_xTb2I/AAAAAAAAAUQ/QK4UVLnqnRw/s320/dhea-de-ultimate-nutrition-x-50mg-por-100-capsulas.jpg"/>
          <p:cNvPicPr>
            <a:picLocks noChangeAspect="1" noChangeArrowheads="1"/>
          </p:cNvPicPr>
          <p:nvPr/>
        </p:nvPicPr>
        <p:blipFill>
          <a:blip r:embed="rId4" cstate="print"/>
          <a:srcRect/>
          <a:stretch>
            <a:fillRect/>
          </a:stretch>
        </p:blipFill>
        <p:spPr bwMode="auto">
          <a:xfrm>
            <a:off x="6286500" y="3717032"/>
            <a:ext cx="2857500" cy="2857500"/>
          </a:xfrm>
          <a:prstGeom prst="rect">
            <a:avLst/>
          </a:prstGeom>
          <a:noFill/>
        </p:spPr>
      </p:pic>
      <p:sp>
        <p:nvSpPr>
          <p:cNvPr id="9" name="1 Título"/>
          <p:cNvSpPr>
            <a:spLocks noGrp="1"/>
          </p:cNvSpPr>
          <p:nvPr>
            <p:ph type="title"/>
          </p:nvPr>
        </p:nvSpPr>
        <p:spPr>
          <a:xfrm>
            <a:off x="1619672" y="332656"/>
            <a:ext cx="6408712" cy="1143000"/>
          </a:xfrm>
        </p:spPr>
        <p:txBody>
          <a:bodyPr>
            <a:normAutofit fontScale="90000"/>
          </a:bodyPr>
          <a:lstStyle/>
          <a:p>
            <a:r>
              <a:rPr lang="es-ES" b="1" dirty="0" smtClean="0"/>
              <a:t>Efectos de la testosterona en el ejercicio</a:t>
            </a:r>
            <a:endParaRPr lang="es-ES" b="1"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403</TotalTime>
  <Words>5495</Words>
  <Application>Microsoft Office PowerPoint</Application>
  <PresentationFormat>Presentación en pantalla (4:3)</PresentationFormat>
  <Paragraphs>323</Paragraphs>
  <Slides>29</Slides>
  <Notes>19</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Solsticio</vt:lpstr>
      <vt:lpstr>Diapositiva 1</vt:lpstr>
      <vt:lpstr>Introducción a las hormonas y el deporte</vt:lpstr>
      <vt:lpstr>Diapositiva 3</vt:lpstr>
      <vt:lpstr>Diapositiva 4</vt:lpstr>
      <vt:lpstr>Diapositiva 5</vt:lpstr>
      <vt:lpstr>La testosterona</vt:lpstr>
      <vt:lpstr>Introducción</vt:lpstr>
      <vt:lpstr>Testosterona y ejercicio</vt:lpstr>
      <vt:lpstr>Efectos de la testosterona en el ejercicio</vt:lpstr>
      <vt:lpstr>Efectos de la administración de testosterona a largo plazo</vt:lpstr>
      <vt:lpstr>Testosterona prenatal y relación 2D:4D</vt:lpstr>
      <vt:lpstr>Desarrollo del dimorfismo sexual en 2D:4D</vt:lpstr>
      <vt:lpstr>Efectos del radio 2D:4D</vt:lpstr>
      <vt:lpstr>Hormona de crecimiento (GH)</vt:lpstr>
      <vt:lpstr>Introducción</vt:lpstr>
      <vt:lpstr>Acciones de la GH </vt:lpstr>
      <vt:lpstr>GH y ejercicio</vt:lpstr>
      <vt:lpstr>GH y deporte de élite</vt:lpstr>
      <vt:lpstr>El Dopaje</vt:lpstr>
      <vt:lpstr>Definición de dopaje</vt:lpstr>
      <vt:lpstr>Formas de Dopaje</vt:lpstr>
      <vt:lpstr>El Dopaje en la Historia…</vt:lpstr>
      <vt:lpstr>Eritropoyetina (EPO)</vt:lpstr>
      <vt:lpstr>Clembuterol</vt:lpstr>
      <vt:lpstr>MUCHAS GRACIAS</vt:lpstr>
      <vt:lpstr>Bibliografía</vt:lpstr>
      <vt:lpstr>Diapositiva 27</vt:lpstr>
      <vt:lpstr>Diapositiva 28</vt:lpstr>
      <vt:lpstr>Diapositiva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Jesús Ortega</dc:creator>
  <cp:lastModifiedBy>usuario</cp:lastModifiedBy>
  <cp:revision>59</cp:revision>
  <dcterms:created xsi:type="dcterms:W3CDTF">2012-04-06T15:31:01Z</dcterms:created>
  <dcterms:modified xsi:type="dcterms:W3CDTF">2012-04-14T16:03:36Z</dcterms:modified>
</cp:coreProperties>
</file>