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84" r:id="rId2"/>
    <p:sldId id="272" r:id="rId3"/>
    <p:sldId id="273" r:id="rId4"/>
    <p:sldId id="274" r:id="rId5"/>
    <p:sldId id="275" r:id="rId6"/>
    <p:sldId id="276" r:id="rId7"/>
    <p:sldId id="277" r:id="rId8"/>
    <p:sldId id="278" r:id="rId9"/>
    <p:sldId id="279" r:id="rId10"/>
    <p:sldId id="285" r:id="rId11"/>
    <p:sldId id="286" r:id="rId12"/>
    <p:sldId id="287" r:id="rId13"/>
    <p:sldId id="288" r:id="rId14"/>
    <p:sldId id="289" r:id="rId15"/>
    <p:sldId id="290" r:id="rId16"/>
    <p:sldId id="283" r:id="rId17"/>
    <p:sldId id="280" r:id="rId18"/>
    <p:sldId id="281" r:id="rId19"/>
    <p:sldId id="282" r:id="rId20"/>
    <p:sldId id="271"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68C1B6-5908-4BE0-BADE-4F673766191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639B1AB-D663-4A3B-A019-ADE7241504A9}" type="datetimeFigureOut">
              <a:rPr lang="es-ES" smtClean="0"/>
              <a:pPr/>
              <a:t>08/06/2012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A168C1B6-5908-4BE0-BADE-4F6737661911}"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39B1AB-D663-4A3B-A019-ADE7241504A9}" type="datetimeFigureOut">
              <a:rPr lang="es-ES" smtClean="0"/>
              <a:pPr/>
              <a:t>08/06/2012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68C1B6-5908-4BE0-BADE-4F6737661911}"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neuron1.jpg"/>
          <p:cNvPicPr>
            <a:picLocks noChangeAspect="1"/>
          </p:cNvPicPr>
          <p:nvPr/>
        </p:nvPicPr>
        <p:blipFill>
          <a:blip r:embed="rId2" cstate="print"/>
          <a:stretch>
            <a:fillRect/>
          </a:stretch>
        </p:blipFill>
        <p:spPr>
          <a:xfrm>
            <a:off x="2843808" y="836712"/>
            <a:ext cx="6300192" cy="5502299"/>
          </a:xfrm>
          <a:prstGeom prst="rect">
            <a:avLst/>
          </a:prstGeom>
        </p:spPr>
      </p:pic>
      <p:sp>
        <p:nvSpPr>
          <p:cNvPr id="2" name="1 Título"/>
          <p:cNvSpPr>
            <a:spLocks noGrp="1"/>
          </p:cNvSpPr>
          <p:nvPr>
            <p:ph type="ctrTitle"/>
          </p:nvPr>
        </p:nvSpPr>
        <p:spPr/>
        <p:txBody>
          <a:bodyPr/>
          <a:lstStyle/>
          <a:p>
            <a:r>
              <a:rPr lang="es-ES" dirty="0" smtClean="0"/>
              <a:t>DROGAS Y SNC</a:t>
            </a:r>
            <a:endParaRPr lang="es-ES" dirty="0"/>
          </a:p>
        </p:txBody>
      </p:sp>
      <p:sp>
        <p:nvSpPr>
          <p:cNvPr id="3" name="2 Subtítulo"/>
          <p:cNvSpPr>
            <a:spLocks noGrp="1"/>
          </p:cNvSpPr>
          <p:nvPr>
            <p:ph type="subTitle" idx="1"/>
          </p:nvPr>
        </p:nvSpPr>
        <p:spPr>
          <a:xfrm>
            <a:off x="3354442" y="3539864"/>
            <a:ext cx="5114778" cy="2193392"/>
          </a:xfrm>
        </p:spPr>
        <p:txBody>
          <a:bodyPr>
            <a:normAutofit lnSpcReduction="10000"/>
          </a:bodyPr>
          <a:lstStyle/>
          <a:p>
            <a:r>
              <a:rPr lang="es-ES" dirty="0" smtClean="0"/>
              <a:t>Ángela Mª García </a:t>
            </a:r>
            <a:r>
              <a:rPr lang="es-ES" dirty="0" err="1" smtClean="0"/>
              <a:t>García</a:t>
            </a:r>
            <a:endParaRPr lang="es-ES" dirty="0" smtClean="0"/>
          </a:p>
          <a:p>
            <a:r>
              <a:rPr lang="es-ES" dirty="0" smtClean="0"/>
              <a:t>Raquel Maroto Cejudo</a:t>
            </a:r>
          </a:p>
          <a:p>
            <a:r>
              <a:rPr lang="es-ES" dirty="0" smtClean="0"/>
              <a:t>Alejandro </a:t>
            </a:r>
            <a:r>
              <a:rPr lang="es-ES" dirty="0" err="1" smtClean="0"/>
              <a:t>Tavallo</a:t>
            </a:r>
            <a:r>
              <a:rPr lang="es-ES" dirty="0" smtClean="0"/>
              <a:t> Cruz</a:t>
            </a:r>
          </a:p>
          <a:p>
            <a:r>
              <a:rPr lang="es-ES" dirty="0" err="1" smtClean="0"/>
              <a:t>Angela</a:t>
            </a:r>
            <a:r>
              <a:rPr lang="es-ES" dirty="0" smtClean="0"/>
              <a:t> </a:t>
            </a:r>
            <a:r>
              <a:rPr lang="es-ES" dirty="0" err="1" smtClean="0"/>
              <a:t>Maqueda</a:t>
            </a:r>
            <a:r>
              <a:rPr lang="es-ES" dirty="0" smtClean="0"/>
              <a:t> </a:t>
            </a:r>
            <a:r>
              <a:rPr lang="es-ES" dirty="0" err="1" smtClean="0"/>
              <a:t>Vilchez</a:t>
            </a:r>
            <a:endParaRPr lang="es-ES" dirty="0" smtClean="0"/>
          </a:p>
          <a:p>
            <a:r>
              <a:rPr lang="es-ES" dirty="0" smtClean="0"/>
              <a:t>Cristina Pérez </a:t>
            </a:r>
            <a:r>
              <a:rPr lang="es-ES" dirty="0" err="1" smtClean="0"/>
              <a:t>Jódar</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476672"/>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800" b="1" i="0" u="none" strike="noStrike" kern="1200" cap="all" spc="0" normalizeH="0" baseline="0" noProof="0" smtClean="0">
                <a:ln w="500">
                  <a:solidFill>
                    <a:schemeClr val="tx2">
                      <a:shade val="20000"/>
                      <a:satMod val="120000"/>
                    </a:schemeClr>
                  </a:solidFill>
                </a:ln>
                <a:solidFill>
                  <a:schemeClr val="lt1"/>
                </a:solidFill>
                <a:effectLst/>
                <a:uLnTx/>
                <a:uFillTx/>
                <a:latin typeface="+mn-lt"/>
                <a:ea typeface="+mn-ea"/>
                <a:cs typeface="+mn-cs"/>
              </a:rPr>
              <a:t>USOS TERAPEUTICOS DE LA </a:t>
            </a:r>
            <a:r>
              <a:rPr kumimoji="0" lang="es-ES" sz="3800" b="1" i="0" u="none" strike="noStrike" kern="1200" cap="all" spc="0" normalizeH="0" baseline="0" noProof="0" smtClean="0">
                <a:ln w="500">
                  <a:solidFill>
                    <a:schemeClr val="tx2">
                      <a:shade val="20000"/>
                      <a:satMod val="120000"/>
                    </a:schemeClr>
                  </a:solidFill>
                </a:ln>
                <a:solidFill>
                  <a:srgbClr val="FFFF00"/>
                </a:solidFill>
                <a:effectLst/>
                <a:uLnTx/>
                <a:uFillTx/>
                <a:latin typeface="+mn-lt"/>
                <a:ea typeface="+mn-ea"/>
                <a:cs typeface="+mn-cs"/>
              </a:rPr>
              <a:t>COCAINA</a:t>
            </a:r>
            <a:endParaRPr kumimoji="0" lang="es-ES" sz="3800" b="1" i="0" u="none" strike="noStrike" kern="1200" cap="all" spc="0" normalizeH="0" baseline="0" noProof="0" dirty="0">
              <a:ln w="500">
                <a:solidFill>
                  <a:schemeClr val="tx2">
                    <a:shade val="20000"/>
                    <a:satMod val="120000"/>
                  </a:schemeClr>
                </a:solidFill>
              </a:ln>
              <a:solidFill>
                <a:srgbClr val="FFFF00"/>
              </a:solidFill>
              <a:effectLst/>
              <a:uLnTx/>
              <a:uFillTx/>
              <a:latin typeface="+mn-lt"/>
              <a:ea typeface="+mn-ea"/>
              <a:cs typeface="+mn-cs"/>
            </a:endParaRPr>
          </a:p>
        </p:txBody>
      </p:sp>
      <p:sp>
        <p:nvSpPr>
          <p:cNvPr id="3" name="2 Marcador de contenido"/>
          <p:cNvSpPr txBox="1">
            <a:spLocks/>
          </p:cNvSpPr>
          <p:nvPr/>
        </p:nvSpPr>
        <p:spPr>
          <a:xfrm>
            <a:off x="457200" y="1672208"/>
            <a:ext cx="8229600" cy="1684784"/>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Es un analgésico natural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Gran rechazo ante la sociedad por la facilidad con la que crea adicción.</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1 Título"/>
          <p:cNvSpPr txBox="1">
            <a:spLocks/>
          </p:cNvSpPr>
          <p:nvPr/>
        </p:nvSpPr>
        <p:spPr>
          <a:xfrm>
            <a:off x="323528" y="3573016"/>
            <a:ext cx="5976664"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bg1"/>
                </a:solidFill>
                <a:effectLst/>
                <a:uLnTx/>
                <a:uFillTx/>
                <a:latin typeface="+mj-lt"/>
                <a:ea typeface="+mj-ea"/>
                <a:cs typeface="+mj-cs"/>
              </a:rPr>
              <a:t>USOS TERAPEUTICOS DE LA </a:t>
            </a:r>
            <a:r>
              <a:rPr kumimoji="0" lang="es-ES" sz="4400" b="1" i="0" u="none" strike="noStrike" kern="1200" cap="none" spc="0" normalizeH="0" baseline="0" noProof="0" dirty="0" smtClean="0">
                <a:ln>
                  <a:noFill/>
                </a:ln>
                <a:solidFill>
                  <a:srgbClr val="FFFF00"/>
                </a:solidFill>
                <a:effectLst/>
                <a:uLnTx/>
                <a:uFillTx/>
                <a:latin typeface="+mj-lt"/>
                <a:ea typeface="+mj-ea"/>
                <a:cs typeface="+mj-cs"/>
              </a:rPr>
              <a:t>HEROINA</a:t>
            </a:r>
            <a:endParaRPr kumimoji="0" lang="es-ES" sz="4400" b="1" i="0" u="none" strike="noStrike" kern="1200" cap="none" spc="0" normalizeH="0" baseline="0" noProof="0" dirty="0">
              <a:ln>
                <a:noFill/>
              </a:ln>
              <a:solidFill>
                <a:srgbClr val="FFFF00"/>
              </a:solidFill>
              <a:effectLst/>
              <a:uLnTx/>
              <a:uFillTx/>
              <a:latin typeface="+mj-lt"/>
              <a:ea typeface="+mj-ea"/>
              <a:cs typeface="+mj-cs"/>
            </a:endParaRPr>
          </a:p>
        </p:txBody>
      </p:sp>
      <p:sp>
        <p:nvSpPr>
          <p:cNvPr id="5" name="2 Marcador de contenido"/>
          <p:cNvSpPr txBox="1">
            <a:spLocks/>
          </p:cNvSpPr>
          <p:nvPr/>
        </p:nvSpPr>
        <p:spPr>
          <a:xfrm>
            <a:off x="0" y="4869160"/>
            <a:ext cx="6120680" cy="198884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300" b="0" i="0" u="none" strike="noStrike" kern="1200" cap="none" spc="0" normalizeH="0" baseline="0" noProof="0" dirty="0" smtClean="0">
                <a:ln>
                  <a:noFill/>
                </a:ln>
                <a:solidFill>
                  <a:schemeClr val="tx1"/>
                </a:solidFill>
                <a:effectLst/>
                <a:uLnTx/>
                <a:uFillTx/>
                <a:latin typeface="+mn-lt"/>
                <a:ea typeface="+mn-ea"/>
                <a:cs typeface="+mn-cs"/>
              </a:rPr>
              <a:t>Tratamiento de la tuberculosis por su capacidad de suprimir el reflejo de la tos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lgn="r">
              <a:spcBef>
                <a:spcPct val="20000"/>
              </a:spcBef>
              <a:defRPr/>
            </a:pPr>
            <a:r>
              <a:rPr lang="es-ES" sz="2200" dirty="0" smtClean="0"/>
              <a:t>				</a:t>
            </a:r>
          </a:p>
          <a:p>
            <a:pPr marL="342900" lvl="0" indent="-342900" algn="r">
              <a:spcBef>
                <a:spcPct val="20000"/>
              </a:spcBef>
              <a:defRPr/>
            </a:pPr>
            <a:r>
              <a:rPr lang="es-ES" sz="2200" dirty="0" smtClean="0"/>
              <a:t>				</a:t>
            </a:r>
            <a:r>
              <a:rPr lang="es-ES" sz="2600" dirty="0" smtClean="0"/>
              <a:t>Heroína para la tos. Este frasco de Bayer se vendió entre 1890 y 1910</a:t>
            </a:r>
            <a:r>
              <a:rPr lang="es-ES" sz="4100" dirty="0" smtClean="0"/>
              <a:t>.</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http://4.bp.blogspot.com/-S4-8Zo2zGzE/Tq8kf2y4EoI/AAAAAAAAD0Q/k_EqyFkBqnk/s320/coca10.jpg"/>
          <p:cNvPicPr>
            <a:picLocks noChangeAspect="1" noChangeArrowheads="1"/>
          </p:cNvPicPr>
          <p:nvPr/>
        </p:nvPicPr>
        <p:blipFill>
          <a:blip r:embed="rId2" cstate="print"/>
          <a:srcRect/>
          <a:stretch>
            <a:fillRect/>
          </a:stretch>
        </p:blipFill>
        <p:spPr bwMode="auto">
          <a:xfrm>
            <a:off x="6228183" y="3573017"/>
            <a:ext cx="2915817" cy="32849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0"/>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800" b="1" i="0" u="none" strike="noStrike" kern="1200" cap="all" spc="0" normalizeH="0" baseline="0" noProof="0" smtClean="0">
                <a:ln w="500">
                  <a:solidFill>
                    <a:schemeClr val="tx2">
                      <a:shade val="20000"/>
                      <a:satMod val="120000"/>
                    </a:schemeClr>
                  </a:solidFill>
                </a:ln>
                <a:solidFill>
                  <a:schemeClr val="lt1"/>
                </a:solidFill>
                <a:effectLst/>
                <a:uLnTx/>
                <a:uFillTx/>
                <a:latin typeface="+mn-lt"/>
                <a:ea typeface="+mn-ea"/>
                <a:cs typeface="+mn-cs"/>
              </a:rPr>
              <a:t>USOS TERAPEUTICOS DEL </a:t>
            </a:r>
            <a:r>
              <a:rPr kumimoji="0" lang="es-ES" sz="3800" b="1" i="0" u="none" strike="noStrike" kern="1200" cap="all" spc="0" normalizeH="0" baseline="0" noProof="0" smtClean="0">
                <a:ln w="500">
                  <a:solidFill>
                    <a:schemeClr val="tx2">
                      <a:shade val="20000"/>
                      <a:satMod val="120000"/>
                    </a:schemeClr>
                  </a:solidFill>
                </a:ln>
                <a:solidFill>
                  <a:srgbClr val="FFFF00"/>
                </a:solidFill>
                <a:effectLst/>
                <a:uLnTx/>
                <a:uFillTx/>
                <a:latin typeface="+mn-lt"/>
                <a:ea typeface="+mn-ea"/>
                <a:cs typeface="+mn-cs"/>
              </a:rPr>
              <a:t>CANNABIS</a:t>
            </a:r>
            <a:endParaRPr kumimoji="0" lang="es-ES" sz="3800" b="1" i="0" u="none" strike="noStrike" kern="1200" cap="all" spc="0" normalizeH="0" baseline="0" noProof="0" dirty="0">
              <a:ln w="500">
                <a:solidFill>
                  <a:schemeClr val="tx2">
                    <a:shade val="20000"/>
                    <a:satMod val="120000"/>
                  </a:schemeClr>
                </a:solidFill>
              </a:ln>
              <a:solidFill>
                <a:srgbClr val="FFFF00"/>
              </a:solidFill>
              <a:effectLst/>
              <a:uLnTx/>
              <a:uFillTx/>
              <a:latin typeface="+mn-lt"/>
              <a:ea typeface="+mn-ea"/>
              <a:cs typeface="+mn-cs"/>
            </a:endParaRPr>
          </a:p>
        </p:txBody>
      </p:sp>
      <p:sp>
        <p:nvSpPr>
          <p:cNvPr id="3" name="2 Marcador de contenido"/>
          <p:cNvSpPr txBox="1">
            <a:spLocks/>
          </p:cNvSpPr>
          <p:nvPr/>
        </p:nvSpPr>
        <p:spPr>
          <a:xfrm>
            <a:off x="0" y="2996952"/>
            <a:ext cx="5220072" cy="4536504"/>
          </a:xfrm>
          <a:prstGeom prst="rect">
            <a:avLst/>
          </a:prstGeom>
        </p:spPr>
        <p:txBody>
          <a:bodyPr>
            <a:normAutofit fontScale="40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4300" b="1" i="0" u="none" strike="noStrike" kern="1200" cap="none" spc="0" normalizeH="0" baseline="0" noProof="0" smtClean="0">
                <a:ln>
                  <a:noFill/>
                </a:ln>
                <a:solidFill>
                  <a:schemeClr val="tx1"/>
                </a:solidFill>
                <a:effectLst/>
                <a:uLnTx/>
                <a:uFillTx/>
                <a:latin typeface="+mn-lt"/>
                <a:ea typeface="+mn-ea"/>
                <a:cs typeface="+mn-cs"/>
              </a:rPr>
              <a:t>PROPIEDADES DEL CÁNNABIS SOBRE</a:t>
            </a:r>
            <a:r>
              <a:rPr kumimoji="0" lang="es-ES" sz="4300" b="0" i="0" u="none" strike="noStrike" kern="1200" cap="none" spc="0" normalizeH="0" baseline="0" noProof="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Dolor crónico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Neurotoxicidad y neuroprotección</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Esclerosis múltiple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Enfermedades neurogenerativas del sistema motor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Enfermedades mentales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Asma bronquial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Nauseas y vómitos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Trastornos de la ingesta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Efectos antitumorales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Alteraciones de la inmunidad</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Función cardiovascular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Glaucoma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4300" b="0" i="0" u="none" strike="noStrike" kern="1200" cap="none" spc="0" normalizeH="0" baseline="0" noProof="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6" descr="http://3.bp.blogspot.com/-Dn8zoMdTBkk/T7DL5O2NRZI/AAAAAAAAFAc/h0RJwv1KS_g/s1600/DSC_0327.JPG"/>
          <p:cNvPicPr>
            <a:picLocks noChangeAspect="1" noChangeArrowheads="1"/>
          </p:cNvPicPr>
          <p:nvPr/>
        </p:nvPicPr>
        <p:blipFill>
          <a:blip r:embed="rId2" cstate="print"/>
          <a:srcRect/>
          <a:stretch>
            <a:fillRect/>
          </a:stretch>
        </p:blipFill>
        <p:spPr bwMode="auto">
          <a:xfrm>
            <a:off x="4644008" y="1196752"/>
            <a:ext cx="4215527" cy="2821769"/>
          </a:xfrm>
          <a:prstGeom prst="rect">
            <a:avLst/>
          </a:prstGeom>
          <a:noFill/>
        </p:spPr>
      </p:pic>
      <p:pic>
        <p:nvPicPr>
          <p:cNvPr id="5" name="Picture 8" descr="http://3.bp.blogspot.com/-S-JiG7UAbFg/T7DOUm5vRXI/AAAAAAAAFCo/AFmYQs-71pE/s1600/DSC_0355.JPG"/>
          <p:cNvPicPr>
            <a:picLocks noChangeAspect="1" noChangeArrowheads="1"/>
          </p:cNvPicPr>
          <p:nvPr/>
        </p:nvPicPr>
        <p:blipFill>
          <a:blip r:embed="rId3" cstate="print"/>
          <a:srcRect/>
          <a:stretch>
            <a:fillRect/>
          </a:stretch>
        </p:blipFill>
        <p:spPr bwMode="auto">
          <a:xfrm>
            <a:off x="5028087" y="4102910"/>
            <a:ext cx="4115913" cy="2755090"/>
          </a:xfrm>
          <a:prstGeom prst="rect">
            <a:avLst/>
          </a:prstGeom>
          <a:noFill/>
        </p:spPr>
      </p:pic>
      <p:sp>
        <p:nvSpPr>
          <p:cNvPr id="6" name="5 CuadroTexto"/>
          <p:cNvSpPr txBox="1"/>
          <p:nvPr/>
        </p:nvSpPr>
        <p:spPr>
          <a:xfrm>
            <a:off x="0" y="1484784"/>
            <a:ext cx="4680520" cy="1600438"/>
          </a:xfrm>
          <a:prstGeom prst="rect">
            <a:avLst/>
          </a:prstGeom>
          <a:noFill/>
        </p:spPr>
        <p:txBody>
          <a:bodyPr wrap="square" rtlCol="0">
            <a:spAutoFit/>
          </a:bodyPr>
          <a:lstStyle/>
          <a:p>
            <a:r>
              <a:rPr lang="es-ES" sz="2000" dirty="0" smtClean="0"/>
              <a:t>- Utilizada desde la antigüedad para consumo recreativo y </a:t>
            </a:r>
            <a:r>
              <a:rPr lang="es-ES" sz="2000" dirty="0" err="1" smtClean="0"/>
              <a:t>terapeutico</a:t>
            </a:r>
            <a:endParaRPr lang="es-ES" sz="2000" dirty="0" smtClean="0"/>
          </a:p>
          <a:p>
            <a:r>
              <a:rPr lang="es-ES" sz="2000" dirty="0" smtClean="0"/>
              <a:t>- Conocimiento de sus propiedades curativas en China desde hace 5000 años</a:t>
            </a:r>
            <a:r>
              <a:rPr lang="es-ES" dirty="0" smtClean="0"/>
              <a:t>.</a:t>
            </a: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79712" y="620688"/>
            <a:ext cx="4186808" cy="1215008"/>
          </a:xfrm>
          <a:prstGeom prst="rect">
            <a:avLst/>
          </a:prstGeo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0" normalizeH="0" baseline="0" noProof="0" smtClean="0">
                <a:ln w="500">
                  <a:solidFill>
                    <a:schemeClr val="tx2">
                      <a:shade val="20000"/>
                      <a:satMod val="120000"/>
                    </a:schemeClr>
                  </a:solidFill>
                </a:ln>
                <a:solidFill>
                  <a:schemeClr val="dk1"/>
                </a:solidFill>
                <a:effectLst/>
                <a:uLnTx/>
                <a:uFillTx/>
                <a:latin typeface="+mn-lt"/>
                <a:ea typeface="+mn-ea"/>
                <a:cs typeface="+mn-cs"/>
              </a:rPr>
              <a:t>DOLOR CRÓNICO:</a:t>
            </a:r>
            <a:endParaRPr kumimoji="0" lang="es-ES" sz="4000" b="1" i="0" u="none" strike="noStrike" kern="1200" cap="all" spc="0" normalizeH="0" baseline="0" noProof="0" dirty="0">
              <a:ln w="500">
                <a:solidFill>
                  <a:schemeClr val="tx2">
                    <a:shade val="20000"/>
                    <a:satMod val="120000"/>
                  </a:schemeClr>
                </a:solidFill>
              </a:ln>
              <a:solidFill>
                <a:schemeClr val="dk1"/>
              </a:solidFill>
              <a:effectLst/>
              <a:uLnTx/>
              <a:uFillTx/>
              <a:latin typeface="+mn-lt"/>
              <a:ea typeface="+mn-ea"/>
              <a:cs typeface="+mn-cs"/>
            </a:endParaRPr>
          </a:p>
        </p:txBody>
      </p:sp>
      <p:sp>
        <p:nvSpPr>
          <p:cNvPr id="3" name="2 Marcador de contenido"/>
          <p:cNvSpPr txBox="1">
            <a:spLocks/>
          </p:cNvSpPr>
          <p:nvPr/>
        </p:nvSpPr>
        <p:spPr>
          <a:xfrm>
            <a:off x="1115616" y="1988840"/>
            <a:ext cx="7560840" cy="936105"/>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Receptores de cannabinoides en las regiones que participan en el control de la nocicepción</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CuadroTexto"/>
          <p:cNvSpPr txBox="1"/>
          <p:nvPr/>
        </p:nvSpPr>
        <p:spPr>
          <a:xfrm>
            <a:off x="1907704" y="3429000"/>
            <a:ext cx="4248472"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3200" b="1" dirty="0">
                <a:latin typeface="+mj-lt"/>
                <a:ea typeface="+mj-ea"/>
                <a:cs typeface="+mj-cs"/>
              </a:rPr>
              <a:t>NEUROTOXICIDAD Y NEUROPROTECCIÓN</a:t>
            </a:r>
          </a:p>
        </p:txBody>
      </p:sp>
      <p:sp>
        <p:nvSpPr>
          <p:cNvPr id="5" name="4 CuadroTexto"/>
          <p:cNvSpPr txBox="1"/>
          <p:nvPr/>
        </p:nvSpPr>
        <p:spPr>
          <a:xfrm>
            <a:off x="3923928" y="4653136"/>
            <a:ext cx="4355976" cy="1938992"/>
          </a:xfrm>
          <a:prstGeom prst="rect">
            <a:avLst/>
          </a:prstGeom>
          <a:noFill/>
        </p:spPr>
        <p:txBody>
          <a:bodyPr wrap="square" rtlCol="0">
            <a:spAutoFit/>
          </a:bodyPr>
          <a:lstStyle/>
          <a:p>
            <a:pPr algn="ctr"/>
            <a:r>
              <a:rPr lang="es-ES" sz="2400" dirty="0" smtClean="0"/>
              <a:t>-Trauma cerebral </a:t>
            </a:r>
          </a:p>
          <a:p>
            <a:pPr algn="ctr">
              <a:buFontTx/>
              <a:buChar char="-"/>
            </a:pPr>
            <a:r>
              <a:rPr lang="es-ES" sz="2400" dirty="0" smtClean="0"/>
              <a:t>Epilepsia</a:t>
            </a:r>
          </a:p>
          <a:p>
            <a:pPr algn="ctr">
              <a:buFontTx/>
              <a:buChar char="-"/>
            </a:pPr>
            <a:r>
              <a:rPr lang="es-ES" sz="2400" dirty="0" smtClean="0"/>
              <a:t>Enfermedad de Parkinson</a:t>
            </a:r>
          </a:p>
          <a:p>
            <a:pPr algn="ctr"/>
            <a:r>
              <a:rPr lang="es-ES" sz="2400" dirty="0" smtClean="0"/>
              <a:t>-</a:t>
            </a:r>
            <a:r>
              <a:rPr lang="es-ES" sz="2400" dirty="0" err="1" smtClean="0"/>
              <a:t>Enferemdad</a:t>
            </a:r>
            <a:r>
              <a:rPr lang="es-ES" sz="2400" dirty="0" smtClean="0"/>
              <a:t> de Huntington</a:t>
            </a:r>
          </a:p>
          <a:p>
            <a:pPr algn="ctr"/>
            <a:r>
              <a:rPr lang="es-ES" sz="2400" dirty="0" smtClean="0"/>
              <a:t>-Enfermedad de Alzheimer</a:t>
            </a:r>
          </a:p>
        </p:txBody>
      </p:sp>
      <p:sp>
        <p:nvSpPr>
          <p:cNvPr id="6" name="5 Flecha abajo"/>
          <p:cNvSpPr/>
          <p:nvPr/>
        </p:nvSpPr>
        <p:spPr>
          <a:xfrm>
            <a:off x="1043608" y="548680"/>
            <a:ext cx="86409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755576" y="5229200"/>
            <a:ext cx="3923928" cy="800219"/>
          </a:xfrm>
          <a:prstGeom prst="rect">
            <a:avLst/>
          </a:prstGeom>
          <a:noFill/>
        </p:spPr>
        <p:txBody>
          <a:bodyPr wrap="square" rtlCol="0">
            <a:spAutoFit/>
          </a:bodyPr>
          <a:lstStyle/>
          <a:p>
            <a:pPr algn="ctr"/>
            <a:r>
              <a:rPr lang="es-ES" sz="2300" b="1" dirty="0" smtClean="0"/>
              <a:t>NEUROPROTECCIÓN CEREBRAL:</a:t>
            </a:r>
            <a:endParaRPr lang="es-ES" sz="2300" b="1" dirty="0"/>
          </a:p>
        </p:txBody>
      </p:sp>
      <p:sp>
        <p:nvSpPr>
          <p:cNvPr id="8" name="7 Llaves"/>
          <p:cNvSpPr/>
          <p:nvPr/>
        </p:nvSpPr>
        <p:spPr>
          <a:xfrm>
            <a:off x="4139952" y="4653136"/>
            <a:ext cx="4248472" cy="1944216"/>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7787208" cy="1426170"/>
          </a:xfrm>
          <a:prstGeom prst="rect">
            <a:avLst/>
          </a:prstGeom>
        </p:spPr>
        <p:style>
          <a:lnRef idx="1">
            <a:schemeClr val="dk1"/>
          </a:lnRef>
          <a:fillRef idx="2">
            <a:schemeClr val="dk1"/>
          </a:fillRef>
          <a:effectRef idx="1">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smtClean="0">
                <a:ln w="500">
                  <a:solidFill>
                    <a:schemeClr val="tx2">
                      <a:shade val="20000"/>
                      <a:satMod val="120000"/>
                    </a:schemeClr>
                  </a:solidFill>
                </a:ln>
                <a:solidFill>
                  <a:schemeClr val="dk1"/>
                </a:solidFill>
                <a:effectLst/>
                <a:uLnTx/>
                <a:uFillTx/>
                <a:latin typeface="+mn-lt"/>
                <a:ea typeface="+mn-ea"/>
                <a:cs typeface="+mn-cs"/>
              </a:rPr>
              <a:t>ENFERMEDADES NEUROGENERATIVAS DEL SISTEMA MOTOR</a:t>
            </a:r>
            <a:endParaRPr kumimoji="0" lang="es-ES" sz="3200" b="1" i="0" u="none" strike="noStrike" kern="1200" cap="all" spc="0" normalizeH="0" baseline="0" noProof="0" dirty="0">
              <a:ln w="500">
                <a:solidFill>
                  <a:schemeClr val="tx2">
                    <a:shade val="20000"/>
                    <a:satMod val="120000"/>
                  </a:schemeClr>
                </a:solidFill>
              </a:ln>
              <a:solidFill>
                <a:schemeClr val="dk1"/>
              </a:solidFill>
              <a:effectLst/>
              <a:uLnTx/>
              <a:uFillTx/>
              <a:latin typeface="+mn-lt"/>
              <a:ea typeface="+mn-ea"/>
              <a:cs typeface="+mn-cs"/>
            </a:endParaRPr>
          </a:p>
        </p:txBody>
      </p:sp>
      <p:sp>
        <p:nvSpPr>
          <p:cNvPr id="3" name="2 CuadroTexto"/>
          <p:cNvSpPr txBox="1"/>
          <p:nvPr/>
        </p:nvSpPr>
        <p:spPr>
          <a:xfrm>
            <a:off x="5004048" y="1988840"/>
            <a:ext cx="3816423" cy="1107996"/>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400" dirty="0" smtClean="0">
                <a:solidFill>
                  <a:sysClr val="windowText" lastClr="000000"/>
                </a:solidFill>
              </a:rPr>
              <a:t>Regulación del </a:t>
            </a:r>
            <a:r>
              <a:rPr lang="es-ES" sz="2400" b="1" dirty="0" smtClean="0">
                <a:solidFill>
                  <a:sysClr val="windowText" lastClr="000000"/>
                </a:solidFill>
              </a:rPr>
              <a:t>tono de los movimientos</a:t>
            </a:r>
          </a:p>
          <a:p>
            <a:endParaRPr lang="es-ES" dirty="0" smtClean="0">
              <a:solidFill>
                <a:sysClr val="windowText" lastClr="000000"/>
              </a:solidFill>
            </a:endParaRPr>
          </a:p>
        </p:txBody>
      </p:sp>
      <p:sp>
        <p:nvSpPr>
          <p:cNvPr id="4" name="1 Título"/>
          <p:cNvSpPr txBox="1">
            <a:spLocks/>
          </p:cNvSpPr>
          <p:nvPr/>
        </p:nvSpPr>
        <p:spPr>
          <a:xfrm>
            <a:off x="323528" y="3861048"/>
            <a:ext cx="7236296" cy="93610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dirty="0" smtClean="0"/>
              <a:t>NÁUSEAS Y VÓMITOS</a:t>
            </a:r>
            <a:endParaRPr kumimoji="0" lang="es-ES" sz="32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4 CuadroTexto"/>
          <p:cNvSpPr txBox="1"/>
          <p:nvPr/>
        </p:nvSpPr>
        <p:spPr>
          <a:xfrm>
            <a:off x="755576" y="4869160"/>
            <a:ext cx="7848872" cy="830997"/>
          </a:xfrm>
          <a:prstGeom prst="rect">
            <a:avLst/>
          </a:prstGeom>
          <a:noFill/>
        </p:spPr>
        <p:txBody>
          <a:bodyPr wrap="square" rtlCol="0">
            <a:spAutoFit/>
          </a:bodyPr>
          <a:lstStyle/>
          <a:p>
            <a:r>
              <a:rPr lang="es-ES" sz="2400" dirty="0" smtClean="0"/>
              <a:t>Reducción de nauseas y vómitos en pacientes sometidos a tratamiento </a:t>
            </a:r>
            <a:r>
              <a:rPr lang="es-ES" sz="2400" dirty="0" err="1" smtClean="0"/>
              <a:t>quimioterapico</a:t>
            </a:r>
            <a:r>
              <a:rPr lang="es-ES" sz="2400" dirty="0" smtClean="0"/>
              <a:t> con antineoplásicos</a:t>
            </a:r>
            <a:endParaRPr lang="es-ES" sz="2400" dirty="0"/>
          </a:p>
        </p:txBody>
      </p:sp>
      <p:sp>
        <p:nvSpPr>
          <p:cNvPr id="6" name="5 CuadroTexto"/>
          <p:cNvSpPr txBox="1"/>
          <p:nvPr/>
        </p:nvSpPr>
        <p:spPr>
          <a:xfrm>
            <a:off x="395536" y="1916832"/>
            <a:ext cx="3528392" cy="120032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400" dirty="0" smtClean="0"/>
              <a:t>Receptores </a:t>
            </a:r>
            <a:r>
              <a:rPr lang="es-ES" sz="2400" dirty="0" err="1" smtClean="0"/>
              <a:t>cannabinoides</a:t>
            </a:r>
            <a:r>
              <a:rPr lang="es-ES" sz="2400" dirty="0" smtClean="0"/>
              <a:t> en ganglios basales y cerebelo</a:t>
            </a:r>
            <a:endParaRPr lang="es-ES" sz="2400" dirty="0"/>
          </a:p>
        </p:txBody>
      </p:sp>
      <p:sp>
        <p:nvSpPr>
          <p:cNvPr id="7" name="6 CuadroTexto"/>
          <p:cNvSpPr txBox="1"/>
          <p:nvPr/>
        </p:nvSpPr>
        <p:spPr>
          <a:xfrm>
            <a:off x="899592" y="3284984"/>
            <a:ext cx="7452425" cy="738664"/>
          </a:xfrm>
          <a:prstGeom prst="rect">
            <a:avLst/>
          </a:prstGeom>
          <a:noFill/>
        </p:spPr>
        <p:txBody>
          <a:bodyPr wrap="none" rtlCol="0">
            <a:spAutoFit/>
          </a:bodyPr>
          <a:lstStyle/>
          <a:p>
            <a:r>
              <a:rPr lang="es-ES" sz="2400" dirty="0" smtClean="0"/>
              <a:t>Importancia en patologías neurológicas del sistema motor.</a:t>
            </a:r>
          </a:p>
          <a:p>
            <a:endParaRPr lang="es-ES" dirty="0"/>
          </a:p>
        </p:txBody>
      </p:sp>
      <p:sp>
        <p:nvSpPr>
          <p:cNvPr id="8" name="7 Flecha derecha"/>
          <p:cNvSpPr/>
          <p:nvPr/>
        </p:nvSpPr>
        <p:spPr>
          <a:xfrm>
            <a:off x="4067944" y="242088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http://t0.gstatic.com/images?q=tbn:ANd9GcR28Yhz29m4KBr0YntZ7E_u41WHeznSkwCSCNG19u9xxFL9h_wu"/>
          <p:cNvPicPr>
            <a:picLocks noChangeAspect="1" noChangeArrowheads="1"/>
          </p:cNvPicPr>
          <p:nvPr/>
        </p:nvPicPr>
        <p:blipFill>
          <a:blip r:embed="rId2" cstate="print"/>
          <a:srcRect/>
          <a:stretch>
            <a:fillRect/>
          </a:stretch>
        </p:blipFill>
        <p:spPr bwMode="auto">
          <a:xfrm>
            <a:off x="7372350" y="4276724"/>
            <a:ext cx="1771650" cy="25812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all" spc="0" normalizeH="0" baseline="0" noProof="0" smtClean="0">
                <a:ln w="500">
                  <a:solidFill>
                    <a:schemeClr val="tx2">
                      <a:shade val="20000"/>
                      <a:satMod val="120000"/>
                    </a:schemeClr>
                  </a:solidFill>
                </a:ln>
                <a:solidFill>
                  <a:schemeClr val="dk1"/>
                </a:solidFill>
                <a:effectLst/>
                <a:uLnTx/>
                <a:uFillTx/>
                <a:latin typeface="+mn-lt"/>
                <a:ea typeface="+mn-ea"/>
                <a:cs typeface="+mn-cs"/>
              </a:rPr>
              <a:t>TRANSTORNOS DE LA INGESTA:</a:t>
            </a:r>
            <a:endParaRPr kumimoji="0" lang="es-ES" sz="3600" b="1" i="0" u="none" strike="noStrike" kern="1200" cap="all" spc="0" normalizeH="0" baseline="0" noProof="0" dirty="0">
              <a:ln w="500">
                <a:solidFill>
                  <a:schemeClr val="tx2">
                    <a:shade val="20000"/>
                    <a:satMod val="120000"/>
                  </a:schemeClr>
                </a:solidFill>
              </a:ln>
              <a:solidFill>
                <a:schemeClr val="dk1"/>
              </a:solidFill>
              <a:effectLst/>
              <a:uLnTx/>
              <a:uFillTx/>
              <a:latin typeface="+mn-lt"/>
              <a:ea typeface="+mn-ea"/>
              <a:cs typeface="+mn-cs"/>
            </a:endParaRPr>
          </a:p>
        </p:txBody>
      </p:sp>
      <p:sp>
        <p:nvSpPr>
          <p:cNvPr id="3" name="2 Marcador de contenido"/>
          <p:cNvSpPr txBox="1">
            <a:spLocks/>
          </p:cNvSpPr>
          <p:nvPr/>
        </p:nvSpPr>
        <p:spPr>
          <a:xfrm>
            <a:off x="457200" y="1600200"/>
            <a:ext cx="5482952" cy="4525963"/>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1" i="0" u="none" strike="noStrike" kern="1200" cap="none" spc="0" normalizeH="0" baseline="0" noProof="0" smtClean="0">
                <a:ln>
                  <a:noFill/>
                </a:ln>
                <a:solidFill>
                  <a:schemeClr val="tx1"/>
                </a:solidFill>
                <a:effectLst/>
                <a:uLnTx/>
                <a:uFillTx/>
                <a:latin typeface="+mn-lt"/>
                <a:ea typeface="+mn-ea"/>
                <a:cs typeface="+mn-cs"/>
              </a:rPr>
              <a:t>Estimulación del apetito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Por ello, se emplea en el tratamiento de la </a:t>
            </a:r>
            <a:r>
              <a:rPr kumimoji="0" lang="es-ES" sz="2800" b="1" i="0" u="none" strike="noStrike" kern="1200" cap="none" spc="0" normalizeH="0" baseline="0" noProof="0" smtClean="0">
                <a:ln>
                  <a:noFill/>
                </a:ln>
                <a:solidFill>
                  <a:schemeClr val="tx1"/>
                </a:solidFill>
                <a:effectLst/>
                <a:uLnTx/>
                <a:uFillTx/>
                <a:latin typeface="+mn-lt"/>
                <a:ea typeface="+mn-ea"/>
                <a:cs typeface="+mn-cs"/>
              </a:rPr>
              <a:t>caquexia</a:t>
            </a:r>
            <a:r>
              <a:rPr kumimoji="0" lang="es-ES" sz="2800" b="0" i="0" u="none" strike="noStrike" kern="1200" cap="none" spc="0" normalizeH="0" baseline="0" noProof="0" smtClean="0">
                <a:ln>
                  <a:noFill/>
                </a:ln>
                <a:solidFill>
                  <a:schemeClr val="tx1"/>
                </a:solidFill>
                <a:effectLst/>
                <a:uLnTx/>
                <a:uFillTx/>
                <a:latin typeface="+mn-lt"/>
                <a:ea typeface="+mn-ea"/>
                <a:cs typeface="+mn-cs"/>
              </a:rPr>
              <a:t> en pacientes con sida.</a:t>
            </a: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comoperderlabarrigarapidamente.com/wp-content/uploads/2011/05/wpid-HomerEatingSub.jpg"/>
          <p:cNvPicPr>
            <a:picLocks noChangeAspect="1" noChangeArrowheads="1"/>
          </p:cNvPicPr>
          <p:nvPr/>
        </p:nvPicPr>
        <p:blipFill>
          <a:blip r:embed="rId2" cstate="print"/>
          <a:srcRect/>
          <a:stretch>
            <a:fillRect/>
          </a:stretch>
        </p:blipFill>
        <p:spPr bwMode="auto">
          <a:xfrm>
            <a:off x="6349752" y="2204864"/>
            <a:ext cx="2794248" cy="3154796"/>
          </a:xfrm>
          <a:prstGeom prst="rect">
            <a:avLst/>
          </a:prstGeom>
          <a:noFill/>
        </p:spPr>
      </p:pic>
      <p:sp>
        <p:nvSpPr>
          <p:cNvPr id="5" name="4 CuadroTexto"/>
          <p:cNvSpPr txBox="1"/>
          <p:nvPr/>
        </p:nvSpPr>
        <p:spPr>
          <a:xfrm>
            <a:off x="539552" y="5229200"/>
            <a:ext cx="4401461" cy="707886"/>
          </a:xfrm>
          <a:prstGeom prst="rect">
            <a:avLst/>
          </a:prstGeom>
          <a:noFill/>
        </p:spPr>
        <p:txBody>
          <a:bodyPr wrap="none" rtlCol="0">
            <a:spAutoFit/>
          </a:bodyPr>
          <a:lstStyle/>
          <a:p>
            <a:r>
              <a:rPr lang="es-ES" sz="4000" b="1" dirty="0" smtClean="0">
                <a:solidFill>
                  <a:srgbClr val="FF0000"/>
                </a:solidFill>
              </a:rPr>
              <a:t>NO</a:t>
            </a:r>
            <a:r>
              <a:rPr lang="es-ES" sz="4000" dirty="0" smtClean="0"/>
              <a:t> </a:t>
            </a:r>
            <a:r>
              <a:rPr lang="es-ES" sz="2400" dirty="0" smtClean="0"/>
              <a:t>se emplearía en la anorexia</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39552" y="836712"/>
            <a:ext cx="3826768" cy="792088"/>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1" i="0" u="none" strike="noStrike" kern="1200" cap="none" spc="0" normalizeH="0" baseline="0" noProof="0" smtClean="0">
                <a:ln>
                  <a:noFill/>
                </a:ln>
                <a:solidFill>
                  <a:schemeClr val="dk1"/>
                </a:solidFill>
                <a:effectLst/>
                <a:uLnTx/>
                <a:uFillTx/>
                <a:latin typeface="+mn-lt"/>
                <a:ea typeface="+mn-ea"/>
                <a:cs typeface="+mn-cs"/>
              </a:rPr>
              <a:t>Efectos antitumorales</a:t>
            </a:r>
            <a:endParaRPr kumimoji="0" lang="es-ES" sz="2600" b="0" i="0" u="none" strike="noStrike" kern="1200" cap="none" spc="0" normalizeH="0" baseline="0" noProof="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a:ln>
                <a:noFill/>
              </a:ln>
              <a:solidFill>
                <a:schemeClr val="dk1"/>
              </a:solidFill>
              <a:effectLst/>
              <a:uLnTx/>
              <a:uFillTx/>
              <a:latin typeface="+mn-lt"/>
              <a:ea typeface="+mn-ea"/>
              <a:cs typeface="+mn-cs"/>
            </a:endParaRPr>
          </a:p>
        </p:txBody>
      </p:sp>
      <p:sp>
        <p:nvSpPr>
          <p:cNvPr id="3" name="2 CuadroTexto"/>
          <p:cNvSpPr txBox="1"/>
          <p:nvPr/>
        </p:nvSpPr>
        <p:spPr>
          <a:xfrm>
            <a:off x="755576" y="4221088"/>
            <a:ext cx="358719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800" b="1" dirty="0" smtClean="0"/>
              <a:t>Inmunosupresión</a:t>
            </a:r>
            <a:endParaRPr lang="es-ES" sz="2800" b="1" dirty="0"/>
          </a:p>
        </p:txBody>
      </p:sp>
      <p:sp>
        <p:nvSpPr>
          <p:cNvPr id="4" name="3 CuadroTexto"/>
          <p:cNvSpPr txBox="1"/>
          <p:nvPr/>
        </p:nvSpPr>
        <p:spPr>
          <a:xfrm>
            <a:off x="539552" y="2348880"/>
            <a:ext cx="3813929"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800" b="1" dirty="0" smtClean="0"/>
              <a:t>Escaso efecto hipotensor</a:t>
            </a:r>
          </a:p>
        </p:txBody>
      </p:sp>
      <p:sp>
        <p:nvSpPr>
          <p:cNvPr id="5" name="4 CuadroTexto"/>
          <p:cNvSpPr txBox="1"/>
          <p:nvPr/>
        </p:nvSpPr>
        <p:spPr>
          <a:xfrm>
            <a:off x="5868144" y="404664"/>
            <a:ext cx="258815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3200" b="1" dirty="0" smtClean="0"/>
              <a:t>GLAUCOMA</a:t>
            </a:r>
            <a:endParaRPr lang="es-ES" sz="3200" b="1" dirty="0"/>
          </a:p>
        </p:txBody>
      </p:sp>
      <p:sp>
        <p:nvSpPr>
          <p:cNvPr id="6" name="5 CuadroTexto"/>
          <p:cNvSpPr txBox="1"/>
          <p:nvPr/>
        </p:nvSpPr>
        <p:spPr>
          <a:xfrm>
            <a:off x="5076056" y="2348880"/>
            <a:ext cx="3816301" cy="461665"/>
          </a:xfrm>
          <a:prstGeom prst="rect">
            <a:avLst/>
          </a:prstGeom>
          <a:noFill/>
        </p:spPr>
        <p:txBody>
          <a:bodyPr wrap="none" rtlCol="0">
            <a:spAutoFit/>
          </a:bodyPr>
          <a:lstStyle/>
          <a:p>
            <a:r>
              <a:rPr lang="es-ES" sz="2400" dirty="0" smtClean="0"/>
              <a:t>Efecto hipotensor intraocular</a:t>
            </a:r>
            <a:endParaRPr lang="es-ES" sz="2400" dirty="0"/>
          </a:p>
        </p:txBody>
      </p:sp>
      <p:sp>
        <p:nvSpPr>
          <p:cNvPr id="7" name="6 Flecha abajo"/>
          <p:cNvSpPr/>
          <p:nvPr/>
        </p:nvSpPr>
        <p:spPr>
          <a:xfrm>
            <a:off x="6948264" y="1268760"/>
            <a:ext cx="360040" cy="100811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pic>
        <p:nvPicPr>
          <p:cNvPr id="8" name="7 Imagen" descr="http://medicalmarijuana411.com/mmj411_v3/wp-content/uploads/2010/08/elvym.jpg"/>
          <p:cNvPicPr/>
          <p:nvPr/>
        </p:nvPicPr>
        <p:blipFill>
          <a:blip r:embed="rId2" cstate="print"/>
          <a:srcRect/>
          <a:stretch>
            <a:fillRect/>
          </a:stretch>
        </p:blipFill>
        <p:spPr bwMode="auto">
          <a:xfrm>
            <a:off x="6372200" y="2924944"/>
            <a:ext cx="2295525" cy="35718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cont_neurofisiologia.jpg"/>
          <p:cNvPicPr>
            <a:picLocks noChangeAspect="1"/>
          </p:cNvPicPr>
          <p:nvPr/>
        </p:nvPicPr>
        <p:blipFill>
          <a:blip r:embed="rId2" cstate="print"/>
          <a:stretch>
            <a:fillRect/>
          </a:stretch>
        </p:blipFill>
        <p:spPr>
          <a:xfrm>
            <a:off x="2771800" y="1052736"/>
            <a:ext cx="6372200" cy="4347170"/>
          </a:xfrm>
          <a:prstGeom prst="rect">
            <a:avLst/>
          </a:prstGeom>
        </p:spPr>
      </p:pic>
      <p:sp>
        <p:nvSpPr>
          <p:cNvPr id="2" name="1 Título"/>
          <p:cNvSpPr>
            <a:spLocks noGrp="1"/>
          </p:cNvSpPr>
          <p:nvPr>
            <p:ph type="ctrTitle"/>
          </p:nvPr>
        </p:nvSpPr>
        <p:spPr/>
        <p:txBody>
          <a:bodyPr/>
          <a:lstStyle/>
          <a:p>
            <a:r>
              <a:rPr lang="es-ES" dirty="0" smtClean="0"/>
              <a:t>PRINCIPALES DROGAS DE CONSUMO</a:t>
            </a:r>
            <a:endParaRPr lang="es-ES" dirty="0"/>
          </a:p>
        </p:txBody>
      </p:sp>
      <p:sp>
        <p:nvSpPr>
          <p:cNvPr id="3" name="2 Subtítulo"/>
          <p:cNvSpPr>
            <a:spLocks noGrp="1"/>
          </p:cNvSpPr>
          <p:nvPr>
            <p:ph type="subTitle" idx="1"/>
          </p:nvPr>
        </p:nvSpPr>
        <p:spPr/>
        <p:txBody>
          <a:bodyPr>
            <a:normAutofit/>
          </a:bodyPr>
          <a:lstStyle/>
          <a:p>
            <a:pPr>
              <a:buFont typeface="Arial" pitchFamily="34" charset="0"/>
              <a:buChar char="•"/>
            </a:pPr>
            <a:r>
              <a:rPr lang="es-ES" dirty="0" smtClean="0"/>
              <a:t>OPIACEOS</a:t>
            </a:r>
          </a:p>
          <a:p>
            <a:pPr>
              <a:buFont typeface="Arial" pitchFamily="34" charset="0"/>
              <a:buChar char="•"/>
            </a:pPr>
            <a:r>
              <a:rPr lang="es-ES" dirty="0" smtClean="0"/>
              <a:t>COCAÍNA</a:t>
            </a:r>
          </a:p>
          <a:p>
            <a:pPr>
              <a:buFont typeface="Arial" pitchFamily="34" charset="0"/>
              <a:buChar char="•"/>
            </a:pPr>
            <a:r>
              <a:rPr lang="es-ES" dirty="0" smtClean="0"/>
              <a:t>CANNABIS</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56184" y="404664"/>
            <a:ext cx="4724371"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 Opiáceos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uadroTexto"/>
          <p:cNvSpPr txBox="1"/>
          <p:nvPr/>
        </p:nvSpPr>
        <p:spPr>
          <a:xfrm>
            <a:off x="0" y="1844824"/>
            <a:ext cx="8208912" cy="3785652"/>
          </a:xfrm>
          <a:prstGeom prst="rect">
            <a:avLst/>
          </a:prstGeom>
          <a:noFill/>
        </p:spPr>
        <p:txBody>
          <a:bodyPr wrap="square" rtlCol="0">
            <a:spAutoFit/>
          </a:bodyPr>
          <a:lstStyle/>
          <a:p>
            <a:pPr>
              <a:buFontTx/>
              <a:buChar char="-"/>
            </a:pPr>
            <a:r>
              <a:rPr lang="es-ES" sz="2400" dirty="0" smtClean="0">
                <a:solidFill>
                  <a:schemeClr val="accent2">
                    <a:lumMod val="75000"/>
                  </a:schemeClr>
                </a:solidFill>
                <a:latin typeface="Baskerville Old Face" pitchFamily="18" charset="0"/>
              </a:rPr>
              <a:t>Derivado de la adormidera del opio.</a:t>
            </a:r>
          </a:p>
          <a:p>
            <a:pPr>
              <a:buFontTx/>
              <a:buChar char="-"/>
            </a:pPr>
            <a:endParaRPr lang="es-ES" sz="2400" dirty="0" smtClean="0">
              <a:solidFill>
                <a:schemeClr val="accent2">
                  <a:lumMod val="75000"/>
                </a:schemeClr>
              </a:solidFill>
              <a:latin typeface="Baskerville Old Face" pitchFamily="18" charset="0"/>
            </a:endParaRPr>
          </a:p>
          <a:p>
            <a:r>
              <a:rPr lang="es-ES" sz="2400" dirty="0" smtClean="0">
                <a:solidFill>
                  <a:schemeClr val="accent2">
                    <a:lumMod val="75000"/>
                  </a:schemeClr>
                </a:solidFill>
                <a:latin typeface="Baskerville Old Face" pitchFamily="18" charset="0"/>
              </a:rPr>
              <a:t>- La adicción tiene repercusiones sociales, personales y económicos:</a:t>
            </a:r>
          </a:p>
          <a:p>
            <a:r>
              <a:rPr lang="es-ES" sz="2400" dirty="0" smtClean="0">
                <a:solidFill>
                  <a:schemeClr val="accent2">
                    <a:lumMod val="75000"/>
                  </a:schemeClr>
                </a:solidFill>
                <a:latin typeface="Baskerville Old Face" pitchFamily="18" charset="0"/>
              </a:rPr>
              <a:t>	</a:t>
            </a:r>
            <a:r>
              <a:rPr lang="es-ES" sz="2400" dirty="0" smtClean="0">
                <a:solidFill>
                  <a:schemeClr val="accent2">
                    <a:lumMod val="75000"/>
                  </a:schemeClr>
                </a:solidFill>
                <a:latin typeface="Baskerville Old Face" pitchFamily="18" charset="0"/>
                <a:cs typeface="Calibri"/>
              </a:rPr>
              <a:t>● Drogas ilegales.</a:t>
            </a:r>
          </a:p>
          <a:p>
            <a:r>
              <a:rPr lang="es-ES" sz="2400" dirty="0" smtClean="0">
                <a:solidFill>
                  <a:schemeClr val="accent2">
                    <a:lumMod val="75000"/>
                  </a:schemeClr>
                </a:solidFill>
                <a:latin typeface="Baskerville Old Face" pitchFamily="18" charset="0"/>
                <a:cs typeface="Calibri"/>
              </a:rPr>
              <a:t>	</a:t>
            </a:r>
            <a:r>
              <a:rPr lang="es-ES" sz="2400" dirty="0" smtClean="0">
                <a:solidFill>
                  <a:schemeClr val="accent2">
                    <a:lumMod val="75000"/>
                  </a:schemeClr>
                </a:solidFill>
                <a:latin typeface="Calibri"/>
                <a:cs typeface="Calibri"/>
              </a:rPr>
              <a:t>● </a:t>
            </a:r>
            <a:r>
              <a:rPr lang="es-ES" sz="2400" dirty="0" smtClean="0">
                <a:solidFill>
                  <a:schemeClr val="accent2">
                    <a:lumMod val="75000"/>
                  </a:schemeClr>
                </a:solidFill>
                <a:latin typeface="Baskerville Old Face" pitchFamily="18" charset="0"/>
              </a:rPr>
              <a:t>La tolerancia obliga a delinquir para adquirir dinero.</a:t>
            </a:r>
          </a:p>
          <a:p>
            <a:r>
              <a:rPr lang="es-ES" sz="2400" dirty="0" smtClean="0">
                <a:solidFill>
                  <a:schemeClr val="accent2">
                    <a:lumMod val="75000"/>
                  </a:schemeClr>
                </a:solidFill>
                <a:latin typeface="Baskerville Old Face" pitchFamily="18" charset="0"/>
                <a:cs typeface="Calibri"/>
              </a:rPr>
              <a:t>	</a:t>
            </a:r>
            <a:r>
              <a:rPr lang="es-ES" sz="2400" dirty="0" smtClean="0">
                <a:solidFill>
                  <a:schemeClr val="accent2">
                    <a:lumMod val="75000"/>
                  </a:schemeClr>
                </a:solidFill>
                <a:latin typeface="Calibri"/>
                <a:cs typeface="Calibri"/>
              </a:rPr>
              <a:t>● </a:t>
            </a:r>
            <a:r>
              <a:rPr lang="es-ES" sz="2400" dirty="0" smtClean="0">
                <a:solidFill>
                  <a:schemeClr val="accent2">
                    <a:lumMod val="75000"/>
                  </a:schemeClr>
                </a:solidFill>
                <a:latin typeface="Baskerville Old Face" pitchFamily="18" charset="0"/>
                <a:cs typeface="Calibri"/>
              </a:rPr>
              <a:t>Administrados por vía intravenosa </a:t>
            </a:r>
            <a:r>
              <a:rPr lang="es-ES" sz="2400" dirty="0" smtClean="0">
                <a:solidFill>
                  <a:schemeClr val="accent2">
                    <a:lumMod val="75000"/>
                  </a:schemeClr>
                </a:solidFill>
                <a:latin typeface="Baskerville Old Face" pitchFamily="18" charset="0"/>
                <a:cs typeface="Calibri"/>
                <a:sym typeface="Wingdings" pitchFamily="2" charset="2"/>
              </a:rPr>
              <a:t> SIDA, Hepatitis.</a:t>
            </a:r>
          </a:p>
          <a:p>
            <a:r>
              <a:rPr lang="es-ES" sz="2400" dirty="0" smtClean="0">
                <a:solidFill>
                  <a:schemeClr val="accent2">
                    <a:lumMod val="75000"/>
                  </a:schemeClr>
                </a:solidFill>
                <a:latin typeface="Baskerville Old Face" pitchFamily="18" charset="0"/>
                <a:cs typeface="Calibri"/>
                <a:sym typeface="Wingdings" pitchFamily="2" charset="2"/>
              </a:rPr>
              <a:t>	</a:t>
            </a:r>
            <a:r>
              <a:rPr lang="es-ES" sz="2400" dirty="0" smtClean="0">
                <a:solidFill>
                  <a:schemeClr val="accent2">
                    <a:lumMod val="75000"/>
                  </a:schemeClr>
                </a:solidFill>
                <a:latin typeface="Calibri"/>
                <a:cs typeface="Calibri"/>
                <a:sym typeface="Wingdings" pitchFamily="2" charset="2"/>
              </a:rPr>
              <a:t>● </a:t>
            </a:r>
            <a:r>
              <a:rPr lang="es-ES" sz="2400" dirty="0" smtClean="0">
                <a:solidFill>
                  <a:schemeClr val="accent2">
                    <a:lumMod val="75000"/>
                  </a:schemeClr>
                </a:solidFill>
                <a:latin typeface="Baskerville Old Face" pitchFamily="18" charset="0"/>
                <a:cs typeface="Calibri"/>
                <a:sym typeface="Wingdings" pitchFamily="2" charset="2"/>
              </a:rPr>
              <a:t>Dosis elevadas conlleva a la muerte.</a:t>
            </a:r>
          </a:p>
          <a:p>
            <a:endParaRPr lang="es-ES" sz="2400" dirty="0" smtClean="0">
              <a:solidFill>
                <a:schemeClr val="accent2">
                  <a:lumMod val="75000"/>
                </a:schemeClr>
              </a:solidFill>
              <a:latin typeface="Baskerville Old Face" pitchFamily="18" charset="0"/>
              <a:cs typeface="Calibri"/>
              <a:sym typeface="Wingdings" pitchFamily="2" charset="2"/>
            </a:endParaRPr>
          </a:p>
          <a:p>
            <a:r>
              <a:rPr lang="es-ES" sz="2400" dirty="0" smtClean="0">
                <a:solidFill>
                  <a:schemeClr val="accent2">
                    <a:lumMod val="75000"/>
                  </a:schemeClr>
                </a:solidFill>
                <a:latin typeface="Baskerville Old Face" pitchFamily="18" charset="0"/>
                <a:cs typeface="Calibri"/>
                <a:sym typeface="Wingdings" pitchFamily="2" charset="2"/>
              </a:rPr>
              <a:t>- Tipos: Más conocidos: Morfina, codeína y heroína</a:t>
            </a:r>
            <a:endParaRPr lang="es-ES" sz="2400" dirty="0" smtClean="0">
              <a:solidFill>
                <a:schemeClr val="accent2">
                  <a:lumMod val="75000"/>
                </a:schemeClr>
              </a:solidFill>
              <a:latin typeface="Baskerville Old Face" pitchFamily="18" charset="0"/>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56184" y="332656"/>
            <a:ext cx="4724371"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 Opiáceos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uadroTexto"/>
          <p:cNvSpPr txBox="1"/>
          <p:nvPr/>
        </p:nvSpPr>
        <p:spPr>
          <a:xfrm>
            <a:off x="0" y="1772816"/>
            <a:ext cx="8208912" cy="4801314"/>
          </a:xfrm>
          <a:prstGeom prst="rect">
            <a:avLst/>
          </a:prstGeom>
          <a:noFill/>
        </p:spPr>
        <p:txBody>
          <a:bodyPr wrap="square" rtlCol="0">
            <a:spAutoFit/>
          </a:bodyPr>
          <a:lstStyle/>
          <a:p>
            <a:pPr>
              <a:buFontTx/>
              <a:buChar char="-"/>
            </a:pPr>
            <a:r>
              <a:rPr lang="es-ES" sz="2400" b="1" dirty="0" smtClean="0">
                <a:solidFill>
                  <a:schemeClr val="accent2">
                    <a:lumMod val="75000"/>
                  </a:schemeClr>
                </a:solidFill>
                <a:latin typeface="Baskerville Old Face" pitchFamily="18" charset="0"/>
                <a:cs typeface="Calibri"/>
              </a:rPr>
              <a:t>Efectos:</a:t>
            </a:r>
          </a:p>
          <a:p>
            <a:pPr lvl="1"/>
            <a:r>
              <a:rPr lang="es-ES" sz="2400" dirty="0" smtClean="0">
                <a:solidFill>
                  <a:schemeClr val="accent2">
                    <a:lumMod val="75000"/>
                  </a:schemeClr>
                </a:solidFill>
                <a:latin typeface="Baskerville Old Face" pitchFamily="18" charset="0"/>
                <a:cs typeface="Calibri"/>
              </a:rPr>
              <a:t>● </a:t>
            </a:r>
            <a:r>
              <a:rPr lang="es-ES" sz="2400" b="1" dirty="0" smtClean="0">
                <a:solidFill>
                  <a:schemeClr val="accent2">
                    <a:lumMod val="75000"/>
                  </a:schemeClr>
                </a:solidFill>
                <a:latin typeface="Baskerville Old Face" pitchFamily="18" charset="0"/>
                <a:cs typeface="Calibri"/>
              </a:rPr>
              <a:t>Síndrome de abstinencia</a:t>
            </a:r>
            <a:r>
              <a:rPr lang="es-ES" sz="2400" dirty="0" smtClean="0">
                <a:solidFill>
                  <a:schemeClr val="accent2">
                    <a:lumMod val="75000"/>
                  </a:schemeClr>
                </a:solidFill>
                <a:latin typeface="Baskerville Old Face" pitchFamily="18" charset="0"/>
                <a:cs typeface="Calibri"/>
              </a:rPr>
              <a:t>: Falta de droga en el organismo. Varias fases:</a:t>
            </a:r>
          </a:p>
          <a:p>
            <a:pPr lvl="1"/>
            <a:r>
              <a:rPr lang="es-ES" sz="2400" dirty="0" smtClean="0">
                <a:solidFill>
                  <a:schemeClr val="accent2">
                    <a:lumMod val="75000"/>
                  </a:schemeClr>
                </a:solidFill>
                <a:latin typeface="Baskerville Old Face" pitchFamily="18" charset="0"/>
                <a:cs typeface="Calibri"/>
              </a:rPr>
              <a:t>	▪ Síntomas excitabilidad, lagrimeo, sudoración, bostezos e insomnio</a:t>
            </a:r>
          </a:p>
          <a:p>
            <a:pPr lvl="1"/>
            <a:r>
              <a:rPr lang="es-ES" sz="2400" dirty="0" smtClean="0">
                <a:solidFill>
                  <a:schemeClr val="accent2">
                    <a:lumMod val="75000"/>
                  </a:schemeClr>
                </a:solidFill>
                <a:latin typeface="Baskerville Old Face" pitchFamily="18" charset="0"/>
                <a:cs typeface="Calibri"/>
              </a:rPr>
              <a:t>	▪ En 2º y 3º días </a:t>
            </a:r>
            <a:r>
              <a:rPr lang="es-ES" sz="2400" dirty="0" err="1" smtClean="0">
                <a:solidFill>
                  <a:schemeClr val="accent2">
                    <a:lumMod val="75000"/>
                  </a:schemeClr>
                </a:solidFill>
                <a:latin typeface="Baskerville Old Face" pitchFamily="18" charset="0"/>
              </a:rPr>
              <a:t>piloerección</a:t>
            </a:r>
            <a:r>
              <a:rPr lang="es-ES" sz="2400" dirty="0" smtClean="0">
                <a:solidFill>
                  <a:schemeClr val="accent2">
                    <a:lumMod val="75000"/>
                  </a:schemeClr>
                </a:solidFill>
                <a:latin typeface="Baskerville Old Face" pitchFamily="18" charset="0"/>
              </a:rPr>
              <a:t> (piel de gallina), escalofríos,  y alteraciones gastrointestinales, con dolor abdominal, nauseas y vómitos.</a:t>
            </a:r>
            <a:r>
              <a:rPr lang="es-ES" sz="2400" dirty="0" smtClean="0">
                <a:solidFill>
                  <a:schemeClr val="accent2">
                    <a:lumMod val="75000"/>
                  </a:schemeClr>
                </a:solidFill>
                <a:latin typeface="Baskerville Old Face" pitchFamily="18" charset="0"/>
                <a:cs typeface="Calibri"/>
              </a:rPr>
              <a:t> </a:t>
            </a:r>
          </a:p>
          <a:p>
            <a:pPr lvl="1"/>
            <a:r>
              <a:rPr lang="es-ES" sz="2400" dirty="0" smtClean="0">
                <a:solidFill>
                  <a:schemeClr val="accent2">
                    <a:lumMod val="75000"/>
                  </a:schemeClr>
                </a:solidFill>
                <a:latin typeface="Baskerville Old Face" pitchFamily="18" charset="0"/>
                <a:cs typeface="Calibri"/>
              </a:rPr>
              <a:t>	▪ El cuadro va remitiendo, aunque se mantiene recuerdo de la droga.</a:t>
            </a:r>
          </a:p>
          <a:p>
            <a:pPr lvl="1"/>
            <a:r>
              <a:rPr lang="es-ES" sz="2400" dirty="0" smtClean="0">
                <a:solidFill>
                  <a:schemeClr val="accent2">
                    <a:lumMod val="75000"/>
                  </a:schemeClr>
                </a:solidFill>
                <a:latin typeface="Baskerville Old Face" pitchFamily="18" charset="0"/>
                <a:cs typeface="Calibri"/>
              </a:rPr>
              <a:t>● </a:t>
            </a:r>
            <a:r>
              <a:rPr lang="es-ES" sz="2400" b="1" dirty="0" smtClean="0">
                <a:solidFill>
                  <a:schemeClr val="accent2">
                    <a:lumMod val="75000"/>
                  </a:schemeClr>
                </a:solidFill>
                <a:latin typeface="Baskerville Old Face" pitchFamily="18" charset="0"/>
                <a:cs typeface="Calibri"/>
              </a:rPr>
              <a:t>Analgesia</a:t>
            </a:r>
            <a:r>
              <a:rPr lang="es-ES" sz="2400" dirty="0" smtClean="0">
                <a:solidFill>
                  <a:schemeClr val="accent2">
                    <a:lumMod val="75000"/>
                  </a:schemeClr>
                </a:solidFill>
                <a:latin typeface="Baskerville Old Face" pitchFamily="18" charset="0"/>
                <a:cs typeface="Calibri"/>
              </a:rPr>
              <a:t>: Opiáceos estimulan receptores que producen analgesia, que </a:t>
            </a:r>
            <a:r>
              <a:rPr lang="es-ES" sz="2400" dirty="0" err="1" smtClean="0">
                <a:solidFill>
                  <a:schemeClr val="accent2">
                    <a:lumMod val="75000"/>
                  </a:schemeClr>
                </a:solidFill>
                <a:latin typeface="Baskerville Old Face" pitchFamily="18" charset="0"/>
                <a:cs typeface="Calibri"/>
              </a:rPr>
              <a:t>inhiiben</a:t>
            </a:r>
            <a:r>
              <a:rPr lang="es-ES" sz="2400" dirty="0" smtClean="0">
                <a:solidFill>
                  <a:schemeClr val="accent2">
                    <a:lumMod val="75000"/>
                  </a:schemeClr>
                </a:solidFill>
                <a:latin typeface="Baskerville Old Face" pitchFamily="18" charset="0"/>
                <a:cs typeface="Calibri"/>
              </a:rPr>
              <a:t> el dolor.</a:t>
            </a:r>
          </a:p>
          <a:p>
            <a:r>
              <a:rPr lang="es-ES" dirty="0" smtClean="0">
                <a:latin typeface="Baskerville Old Face" pitchFamily="18" charset="0"/>
                <a:cs typeface="Calibri"/>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56184" y="332656"/>
            <a:ext cx="4724371"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 Opiáceos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uadroTexto"/>
          <p:cNvSpPr txBox="1"/>
          <p:nvPr/>
        </p:nvSpPr>
        <p:spPr>
          <a:xfrm>
            <a:off x="0" y="1772816"/>
            <a:ext cx="8208912" cy="4062651"/>
          </a:xfrm>
          <a:prstGeom prst="rect">
            <a:avLst/>
          </a:prstGeom>
          <a:noFill/>
        </p:spPr>
        <p:txBody>
          <a:bodyPr wrap="square" rtlCol="0">
            <a:spAutoFit/>
          </a:bodyPr>
          <a:lstStyle/>
          <a:p>
            <a:pPr algn="just"/>
            <a:r>
              <a:rPr lang="es-ES" sz="2400" b="1" dirty="0" smtClean="0">
                <a:solidFill>
                  <a:schemeClr val="accent2">
                    <a:lumMod val="75000"/>
                  </a:schemeClr>
                </a:solidFill>
                <a:latin typeface="Baskerville Old Face" pitchFamily="18" charset="0"/>
              </a:rPr>
              <a:t>Bases neurales de los efectos reforzantes.</a:t>
            </a:r>
          </a:p>
          <a:p>
            <a:pPr algn="just"/>
            <a:endParaRPr lang="es-ES" sz="2400" dirty="0" smtClean="0">
              <a:solidFill>
                <a:schemeClr val="accent2">
                  <a:lumMod val="75000"/>
                </a:schemeClr>
              </a:solidFill>
              <a:latin typeface="Baskerville Old Face" pitchFamily="18" charset="0"/>
              <a:cs typeface="Calibri"/>
            </a:endParaRPr>
          </a:p>
          <a:p>
            <a:pPr algn="just"/>
            <a:r>
              <a:rPr lang="es-ES" sz="2400" dirty="0" smtClean="0">
                <a:solidFill>
                  <a:schemeClr val="accent2">
                    <a:lumMod val="75000"/>
                  </a:schemeClr>
                </a:solidFill>
                <a:latin typeface="Baskerville Old Face" pitchFamily="18" charset="0"/>
                <a:cs typeface="Calibri"/>
              </a:rPr>
              <a:t>- Receptores de </a:t>
            </a:r>
            <a:r>
              <a:rPr lang="es-ES" sz="2400" dirty="0" err="1" smtClean="0">
                <a:solidFill>
                  <a:schemeClr val="accent2">
                    <a:lumMod val="75000"/>
                  </a:schemeClr>
                </a:solidFill>
                <a:latin typeface="Baskerville Old Face" pitchFamily="18" charset="0"/>
                <a:cs typeface="Calibri"/>
              </a:rPr>
              <a:t>opiaceos</a:t>
            </a:r>
            <a:r>
              <a:rPr lang="es-ES" sz="2400" dirty="0" smtClean="0">
                <a:solidFill>
                  <a:schemeClr val="accent2">
                    <a:lumMod val="75000"/>
                  </a:schemeClr>
                </a:solidFill>
                <a:latin typeface="Baskerville Old Face" pitchFamily="18" charset="0"/>
                <a:cs typeface="Calibri"/>
              </a:rPr>
              <a:t> en el área </a:t>
            </a:r>
            <a:r>
              <a:rPr lang="es-ES" sz="2400" dirty="0" err="1" smtClean="0">
                <a:solidFill>
                  <a:schemeClr val="accent2">
                    <a:lumMod val="75000"/>
                  </a:schemeClr>
                </a:solidFill>
                <a:latin typeface="Baskerville Old Face" pitchFamily="18" charset="0"/>
                <a:cs typeface="Calibri"/>
              </a:rPr>
              <a:t>tegmental</a:t>
            </a:r>
            <a:r>
              <a:rPr lang="es-ES" sz="2400" dirty="0" smtClean="0">
                <a:solidFill>
                  <a:schemeClr val="accent2">
                    <a:lumMod val="75000"/>
                  </a:schemeClr>
                </a:solidFill>
                <a:latin typeface="Baskerville Old Face" pitchFamily="18" charset="0"/>
                <a:cs typeface="Calibri"/>
              </a:rPr>
              <a:t> ventral y en el núcleo accumbens.</a:t>
            </a:r>
          </a:p>
          <a:p>
            <a:pPr algn="just"/>
            <a:r>
              <a:rPr lang="es-ES" sz="2400" dirty="0" smtClean="0">
                <a:solidFill>
                  <a:schemeClr val="accent2">
                    <a:lumMod val="75000"/>
                  </a:schemeClr>
                </a:solidFill>
                <a:latin typeface="Baskerville Old Face" pitchFamily="18" charset="0"/>
                <a:cs typeface="Calibri"/>
              </a:rPr>
              <a:t>- Estos receptores importantes en efectos reforzantes de opiáceos, provoca disminuya actividad neuronas secretoras de GABA. (Estudio </a:t>
            </a:r>
            <a:r>
              <a:rPr lang="es-ES" sz="2400" dirty="0" err="1" smtClean="0">
                <a:solidFill>
                  <a:schemeClr val="accent2">
                    <a:lumMod val="75000"/>
                  </a:schemeClr>
                </a:solidFill>
                <a:latin typeface="Baskerville Old Face" pitchFamily="18" charset="0"/>
                <a:cs typeface="Calibri"/>
              </a:rPr>
              <a:t>Wise</a:t>
            </a:r>
            <a:r>
              <a:rPr lang="es-ES" sz="2400" dirty="0" smtClean="0">
                <a:solidFill>
                  <a:schemeClr val="accent2">
                    <a:lumMod val="75000"/>
                  </a:schemeClr>
                </a:solidFill>
                <a:latin typeface="Baskerville Old Face" pitchFamily="18" charset="0"/>
                <a:cs typeface="Calibri"/>
              </a:rPr>
              <a:t> y cols. 1995).</a:t>
            </a:r>
          </a:p>
          <a:p>
            <a:pPr algn="just"/>
            <a:r>
              <a:rPr lang="es-ES" sz="2400" dirty="0" smtClean="0">
                <a:solidFill>
                  <a:schemeClr val="accent2">
                    <a:lumMod val="75000"/>
                  </a:schemeClr>
                </a:solidFill>
                <a:latin typeface="Baskerville Old Face" pitchFamily="18" charset="0"/>
                <a:cs typeface="Calibri"/>
              </a:rPr>
              <a:t>- La liberación endógena es importante en efectos reforzantes de algunas drogas adictivas. P.ej. </a:t>
            </a:r>
            <a:r>
              <a:rPr lang="es-ES" sz="2400" dirty="0" err="1" smtClean="0">
                <a:solidFill>
                  <a:schemeClr val="accent2">
                    <a:lumMod val="75000"/>
                  </a:schemeClr>
                </a:solidFill>
                <a:latin typeface="Baskerville Old Face" pitchFamily="18" charset="0"/>
                <a:cs typeface="Calibri"/>
              </a:rPr>
              <a:t>Naxolona</a:t>
            </a:r>
            <a:r>
              <a:rPr lang="es-ES" sz="2400" dirty="0" smtClean="0">
                <a:solidFill>
                  <a:schemeClr val="accent2">
                    <a:lumMod val="75000"/>
                  </a:schemeClr>
                </a:solidFill>
                <a:latin typeface="Baskerville Old Face" pitchFamily="18" charset="0"/>
                <a:cs typeface="Calibri"/>
              </a:rPr>
              <a:t> y otros fármacos reducen los efectos reforzantes del alcohol.</a:t>
            </a:r>
          </a:p>
          <a:p>
            <a:r>
              <a:rPr lang="es-ES" dirty="0" smtClean="0">
                <a:solidFill>
                  <a:schemeClr val="accent2">
                    <a:lumMod val="75000"/>
                  </a:schemeClr>
                </a:solidFill>
                <a:latin typeface="Baskerville Old Face" pitchFamily="18" charset="0"/>
                <a:cs typeface="Calibri"/>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sp>
        <p:nvSpPr>
          <p:cNvPr id="3" name="2 CuadroTexto"/>
          <p:cNvSpPr txBox="1"/>
          <p:nvPr/>
        </p:nvSpPr>
        <p:spPr>
          <a:xfrm>
            <a:off x="323528" y="1484784"/>
            <a:ext cx="8352928" cy="52937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14350" indent="-514350" algn="just">
              <a:buFont typeface="+mj-lt"/>
              <a:buAutoNum type="arabicPeriod"/>
            </a:pPr>
            <a:r>
              <a:rPr lang="es-ES" sz="3200" dirty="0" smtClean="0">
                <a:solidFill>
                  <a:schemeClr val="tx1"/>
                </a:solidFill>
                <a:latin typeface="Baskerville Old Face" pitchFamily="18" charset="0"/>
              </a:rPr>
              <a:t>Características generales de las drogas. Tolerancia. Síndrome de abstinencia. Refuerzo positivo. Refuerzo negativo. </a:t>
            </a:r>
          </a:p>
          <a:p>
            <a:pPr marL="514350" indent="-514350" algn="just">
              <a:buFont typeface="+mj-lt"/>
              <a:buAutoNum type="arabicPeriod"/>
            </a:pPr>
            <a:r>
              <a:rPr lang="es-ES" sz="3200" dirty="0" smtClean="0">
                <a:solidFill>
                  <a:schemeClr val="tx1"/>
                </a:solidFill>
                <a:latin typeface="Baskerville Old Face" pitchFamily="18" charset="0"/>
              </a:rPr>
              <a:t>Drogas beneficiosas utilizadas por sociedades diferentes. </a:t>
            </a:r>
          </a:p>
          <a:p>
            <a:pPr marL="514350" indent="-514350" algn="just">
              <a:buFont typeface="+mj-lt"/>
              <a:buAutoNum type="arabicPeriod"/>
            </a:pPr>
            <a:r>
              <a:rPr lang="es-ES" sz="3200" dirty="0" smtClean="0">
                <a:solidFill>
                  <a:schemeClr val="tx1"/>
                </a:solidFill>
                <a:latin typeface="Baskerville Old Face" pitchFamily="18" charset="0"/>
              </a:rPr>
              <a:t>Opiáceos. </a:t>
            </a:r>
          </a:p>
          <a:p>
            <a:pPr marL="514350" indent="-514350" algn="just">
              <a:buFont typeface="+mj-lt"/>
              <a:buAutoNum type="arabicPeriod"/>
            </a:pPr>
            <a:r>
              <a:rPr lang="es-ES" sz="3200" dirty="0" smtClean="0">
                <a:solidFill>
                  <a:schemeClr val="tx1"/>
                </a:solidFill>
                <a:latin typeface="Baskerville Old Face" pitchFamily="18" charset="0"/>
              </a:rPr>
              <a:t>Cannabis.</a:t>
            </a:r>
          </a:p>
          <a:p>
            <a:pPr marL="514350" indent="-514350" algn="just">
              <a:buFont typeface="+mj-lt"/>
              <a:buAutoNum type="arabicPeriod"/>
            </a:pPr>
            <a:r>
              <a:rPr lang="es-ES" sz="3200" dirty="0">
                <a:solidFill>
                  <a:schemeClr val="tx1"/>
                </a:solidFill>
                <a:latin typeface="Baskerville Old Face" pitchFamily="18" charset="0"/>
              </a:rPr>
              <a:t>C</a:t>
            </a:r>
            <a:r>
              <a:rPr lang="es-ES" sz="3200" dirty="0" smtClean="0">
                <a:solidFill>
                  <a:schemeClr val="tx1"/>
                </a:solidFill>
                <a:latin typeface="Baskerville Old Face" pitchFamily="18" charset="0"/>
              </a:rPr>
              <a:t>ocaína y anfetamina. </a:t>
            </a:r>
          </a:p>
          <a:p>
            <a:pPr marL="514350" indent="-514350" algn="just">
              <a:buFont typeface="+mj-lt"/>
              <a:buAutoNum type="arabicPeriod"/>
            </a:pPr>
            <a:r>
              <a:rPr lang="es-ES" sz="3200" dirty="0" smtClean="0">
                <a:solidFill>
                  <a:schemeClr val="tx1"/>
                </a:solidFill>
                <a:latin typeface="Baskerville Old Face" pitchFamily="18" charset="0"/>
              </a:rPr>
              <a:t>Tratamientos clínicos en paciente drogado. Organismos contra la droga. </a:t>
            </a:r>
          </a:p>
          <a:p>
            <a:endParaRPr lang="es-ES" dirty="0"/>
          </a:p>
        </p:txBody>
      </p:sp>
      <p:sp>
        <p:nvSpPr>
          <p:cNvPr id="4" name="3 CuadroTexto"/>
          <p:cNvSpPr txBox="1"/>
          <p:nvPr/>
        </p:nvSpPr>
        <p:spPr>
          <a:xfrm>
            <a:off x="395536" y="260648"/>
            <a:ext cx="3744416" cy="1323439"/>
          </a:xfrm>
          <a:prstGeom prst="rect">
            <a:avLst/>
          </a:prstGeom>
          <a:noFill/>
        </p:spPr>
        <p:txBody>
          <a:bodyPr wrap="square" rtlCol="0">
            <a:spAutoFit/>
          </a:bodyPr>
          <a:lstStyle/>
          <a:p>
            <a:r>
              <a:rPr lang="es-ES" sz="8000" b="1" cap="small"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rPr>
              <a:t>Guión</a:t>
            </a:r>
            <a:endParaRPr lang="es-ES" sz="8000" b="1" cap="small" dirty="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4393916"/>
            <a:ext cx="9144000" cy="11251916"/>
          </a:xfrm>
          <a:prstGeom prst="rect">
            <a:avLst/>
          </a:prstGeom>
          <a:noFill/>
          <a:ln w="9525">
            <a:noFill/>
            <a:miter lim="800000"/>
            <a:headEnd/>
            <a:tailEnd/>
          </a:ln>
        </p:spPr>
      </p:pic>
      <p:sp>
        <p:nvSpPr>
          <p:cNvPr id="2" name="1 Título"/>
          <p:cNvSpPr txBox="1">
            <a:spLocks/>
          </p:cNvSpPr>
          <p:nvPr/>
        </p:nvSpPr>
        <p:spPr>
          <a:xfrm>
            <a:off x="457200" y="320040"/>
            <a:ext cx="7239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Cocaína</a:t>
            </a:r>
            <a:endParaRPr kumimoji="0" lang="es-ES" sz="5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3" name="2 Marcador de contenido"/>
          <p:cNvSpPr txBox="1">
            <a:spLocks/>
          </p:cNvSpPr>
          <p:nvPr/>
        </p:nvSpPr>
        <p:spPr>
          <a:xfrm>
            <a:off x="3995936" y="1268760"/>
            <a:ext cx="4968552" cy="5350376"/>
          </a:xfrm>
          <a:prstGeom prst="rect">
            <a:avLst/>
          </a:prstGeom>
          <a:effectLst>
            <a:glow rad="228600">
              <a:schemeClr val="accent2">
                <a:satMod val="175000"/>
                <a:alpha val="40000"/>
              </a:schemeClr>
            </a:glow>
            <a:outerShdw blurRad="57150" dist="38100" dir="5400000" algn="ctr" rotWithShape="0">
              <a:schemeClr val="accent5">
                <a:shade val="9000"/>
                <a:satMod val="105000"/>
                <a:alpha val="48000"/>
              </a:schemeClr>
            </a:outerShdw>
          </a:effectLst>
          <a:scene3d>
            <a:camera prst="obliqueTopRigh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dk1"/>
                </a:solidFill>
                <a:effectLst/>
                <a:uLnTx/>
                <a:uFillTx/>
                <a:latin typeface="+mn-lt"/>
                <a:ea typeface="+mn-ea"/>
                <a:cs typeface="+mn-cs"/>
              </a:rPr>
              <a:t>desactiva las proteínas del transportador de dopamina, bloqueando así la Recaptación de dopamina tras ser liberada por los botones terminales.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dk1"/>
                </a:solidFill>
                <a:effectLst/>
                <a:uLnTx/>
                <a:uFillTx/>
                <a:latin typeface="+mn-lt"/>
                <a:ea typeface="+mn-ea"/>
                <a:cs typeface="+mn-cs"/>
              </a:rPr>
              <a:t>actúa sobre los receptores adrenérgicos, inhibiendo la Recaptación de noradrenalina.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dk1"/>
                </a:solidFill>
                <a:effectLst/>
                <a:uLnTx/>
                <a:uFillTx/>
                <a:latin typeface="+mn-lt"/>
                <a:ea typeface="+mn-ea"/>
                <a:cs typeface="+mn-cs"/>
              </a:rPr>
              <a:t>Bloquea la Recaptación de serotonina.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dk1"/>
                </a:solidFill>
                <a:effectLst/>
                <a:uLnTx/>
                <a:uFillTx/>
                <a:latin typeface="+mn-lt"/>
                <a:ea typeface="+mn-ea"/>
                <a:cs typeface="+mn-cs"/>
              </a:rPr>
              <a:t>La cocaína tiene el mecanismo de acción de un anestésico local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smtClean="0">
                <a:ln>
                  <a:noFill/>
                </a:ln>
                <a:solidFill>
                  <a:schemeClr val="dk1"/>
                </a:solidFill>
                <a:effectLst/>
                <a:uLnTx/>
                <a:uFillTx/>
                <a:latin typeface="+mn-lt"/>
                <a:ea typeface="+mn-ea"/>
                <a:cs typeface="+mn-cs"/>
              </a:rPr>
              <a:t>La cocaína es la segunda droga de comercio ilegal más extendida en España después del Cannabis. Es el reforzador más efectivo de todas las drogas disponibles.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229600" cy="1143000"/>
          </a:xfrm>
        </p:spPr>
        <p:txBody>
          <a:bodyPr/>
          <a:lstStyle/>
          <a:p>
            <a:r>
              <a:rPr lang="es-ES" dirty="0" smtClean="0"/>
              <a:t>Efectos de la cocaína</a:t>
            </a:r>
            <a:endParaRPr lang="es-ES" dirty="0"/>
          </a:p>
        </p:txBody>
      </p:sp>
      <p:sp>
        <p:nvSpPr>
          <p:cNvPr id="3" name="2 Marcador de contenido"/>
          <p:cNvSpPr>
            <a:spLocks noGrp="1"/>
          </p:cNvSpPr>
          <p:nvPr>
            <p:ph idx="1"/>
          </p:nvPr>
        </p:nvSpPr>
        <p:spPr>
          <a:xfrm>
            <a:off x="457200" y="1600200"/>
            <a:ext cx="3754760" cy="4525963"/>
          </a:xfrm>
        </p:spPr>
        <p:txBody>
          <a:bodyPr/>
          <a:lstStyle/>
          <a:p>
            <a:r>
              <a:rPr lang="es-ES" sz="2400" dirty="0"/>
              <a:t>Las personas se tornan eufóricas, activas y locuaces. Dicen sentirse energéticas y en alerta. </a:t>
            </a:r>
          </a:p>
          <a:p>
            <a:r>
              <a:rPr lang="es-ES" sz="2400" dirty="0"/>
              <a:t>En personas que abusan con regularidad: </a:t>
            </a:r>
            <a:r>
              <a:rPr lang="es-ES" sz="2400" b="1" dirty="0"/>
              <a:t>comportamiento </a:t>
            </a:r>
            <a:r>
              <a:rPr lang="es-ES" sz="2400" b="1" dirty="0" smtClean="0"/>
              <a:t>psicótico</a:t>
            </a:r>
          </a:p>
          <a:p>
            <a:endParaRPr lang="es-ES" dirty="0"/>
          </a:p>
        </p:txBody>
      </p:sp>
      <p:pic>
        <p:nvPicPr>
          <p:cNvPr id="4" name="3 Imagen" descr="C:\Users\usuario\Desktop\SEMINARIO DROGAS\11.PNG"/>
          <p:cNvPicPr/>
          <p:nvPr/>
        </p:nvPicPr>
        <p:blipFill>
          <a:blip r:embed="rId2" cstate="print"/>
          <a:srcRect/>
          <a:stretch>
            <a:fillRect/>
          </a:stretch>
        </p:blipFill>
        <p:spPr bwMode="auto">
          <a:xfrm>
            <a:off x="4644008" y="1700808"/>
            <a:ext cx="3879368" cy="483860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11560" y="4653136"/>
            <a:ext cx="3384376" cy="2031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452596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s-ES" b="1" i="1" dirty="0"/>
              <a:t>Ahondando en el sistema nervioso central:</a:t>
            </a:r>
            <a:endParaRPr lang="es-ES" dirty="0"/>
          </a:p>
          <a:p>
            <a:r>
              <a:rPr lang="es-ES" dirty="0"/>
              <a:t>Dosis moderadas producen:</a:t>
            </a:r>
          </a:p>
          <a:p>
            <a:pPr lvl="0"/>
            <a:r>
              <a:rPr lang="es-ES" dirty="0"/>
              <a:t>Elevación del estado de ánimo. </a:t>
            </a:r>
          </a:p>
          <a:p>
            <a:pPr lvl="0"/>
            <a:r>
              <a:rPr lang="es-ES" dirty="0"/>
              <a:t>Sensación de mayor energía y lucidez. </a:t>
            </a:r>
          </a:p>
          <a:p>
            <a:pPr lvl="0"/>
            <a:r>
              <a:rPr lang="es-ES" dirty="0"/>
              <a:t>Disminución del apetito. </a:t>
            </a:r>
          </a:p>
          <a:p>
            <a:pPr lvl="0"/>
            <a:r>
              <a:rPr lang="es-ES" dirty="0"/>
              <a:t>Insomnio. </a:t>
            </a:r>
          </a:p>
          <a:p>
            <a:pPr lvl="0"/>
            <a:r>
              <a:rPr lang="es-ES" dirty="0"/>
              <a:t>Mayor rendimiento en la realización de tareas. </a:t>
            </a:r>
          </a:p>
          <a:p>
            <a:pPr lvl="0"/>
            <a:r>
              <a:rPr lang="es-ES" dirty="0"/>
              <a:t>Disminución de la sensación de fatiga. </a:t>
            </a:r>
          </a:p>
          <a:p>
            <a:pPr lvl="0"/>
            <a:r>
              <a:rPr lang="es-ES" dirty="0"/>
              <a:t>Hiperactividad motora, verbal e </a:t>
            </a:r>
            <a:r>
              <a:rPr lang="es-ES" dirty="0" err="1"/>
              <a:t>ideativa</a:t>
            </a:r>
            <a:r>
              <a:rPr lang="es-ES" dirty="0"/>
              <a:t>. </a:t>
            </a:r>
            <a:endParaRPr lang="es-ES" dirty="0" smtClean="0"/>
          </a:p>
          <a:p>
            <a:pPr>
              <a:buNone/>
            </a:pPr>
            <a:r>
              <a:rPr lang="es-ES" dirty="0"/>
              <a:t>Efectos adversos a largo plazo en el cerebro: estudio TEP de </a:t>
            </a:r>
            <a:r>
              <a:rPr lang="es-ES" dirty="0" err="1"/>
              <a:t>McCann</a:t>
            </a:r>
            <a:r>
              <a:rPr lang="es-ES" dirty="0"/>
              <a:t> y cols. (1998). Se descubrió que individuos que abusaban previamente de la droga mostraban una disminución de los transportadores de dopamina en el núcleo caudado y en el </a:t>
            </a:r>
            <a:r>
              <a:rPr lang="es-ES" dirty="0" err="1"/>
              <a:t>putamen</a:t>
            </a:r>
            <a:r>
              <a:rPr lang="es-ES" dirty="0"/>
              <a:t>. Por ello, estas personas tendrían más riesgo de padecer la enfermedad del Parkinson a medida que envejecen. </a:t>
            </a:r>
          </a:p>
          <a:p>
            <a:pPr lvl="0"/>
            <a:endParaRPr lang="es-ES" dirty="0"/>
          </a:p>
          <a:p>
            <a:pPr>
              <a:buNone/>
            </a:pPr>
            <a:endParaRPr lang="es-ES" dirty="0"/>
          </a:p>
        </p:txBody>
      </p:sp>
      <p:pic>
        <p:nvPicPr>
          <p:cNvPr id="4" name="3 Imagen" descr="C:\Users\usuario\Desktop\SEMINARIO DROGAS\22.PNG"/>
          <p:cNvPicPr/>
          <p:nvPr/>
        </p:nvPicPr>
        <p:blipFill>
          <a:blip r:embed="rId2" cstate="print"/>
          <a:srcRect/>
          <a:stretch>
            <a:fillRect/>
          </a:stretch>
        </p:blipFill>
        <p:spPr bwMode="auto">
          <a:xfrm>
            <a:off x="4932040" y="4743713"/>
            <a:ext cx="3456384" cy="2114287"/>
          </a:xfrm>
          <a:prstGeom prst="rect">
            <a:avLst/>
          </a:prstGeom>
          <a:noFill/>
          <a:ln w="9525">
            <a:noFill/>
            <a:miter lim="800000"/>
            <a:headEnd/>
            <a:tailEnd/>
          </a:ln>
        </p:spPr>
      </p:pic>
      <p:sp>
        <p:nvSpPr>
          <p:cNvPr id="5" name="4 Flecha curvada hacia la derecha"/>
          <p:cNvSpPr/>
          <p:nvPr/>
        </p:nvSpPr>
        <p:spPr>
          <a:xfrm>
            <a:off x="3131840" y="4653136"/>
            <a:ext cx="1224136" cy="1728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4943475" cy="4857750"/>
          </a:xfrm>
          <a:prstGeom prst="rect">
            <a:avLst/>
          </a:prstGeom>
          <a:noFill/>
          <a:ln w="9525">
            <a:noFill/>
            <a:miter lim="800000"/>
            <a:headEnd/>
            <a:tailEnd/>
          </a:ln>
        </p:spPr>
      </p:pic>
      <p:sp>
        <p:nvSpPr>
          <p:cNvPr id="2" name="1 Título"/>
          <p:cNvSpPr>
            <a:spLocks noGrp="1"/>
          </p:cNvSpPr>
          <p:nvPr>
            <p:ph type="title"/>
          </p:nvPr>
        </p:nvSpPr>
        <p:spPr>
          <a:xfrm>
            <a:off x="323528" y="5229200"/>
            <a:ext cx="8229600" cy="1143000"/>
          </a:xfrm>
        </p:spPr>
        <p:txBody>
          <a:bodyPr>
            <a:noAutofit/>
          </a:bodyPr>
          <a:lstStyle/>
          <a:p>
            <a:r>
              <a:rPr lang="es-ES" sz="2400" cap="none" dirty="0" smtClean="0">
                <a:solidFill>
                  <a:schemeClr val="tx1"/>
                </a:solidFill>
                <a:latin typeface="+mn-lt"/>
              </a:rPr>
              <a:t>Varios estudios han demostrado que inyecciones intravenosas de cocaína  aumentan la concentración de dopamina en el núcleo </a:t>
            </a:r>
            <a:r>
              <a:rPr lang="es-ES" sz="2400" cap="none" dirty="0" err="1" smtClean="0">
                <a:solidFill>
                  <a:schemeClr val="tx1"/>
                </a:solidFill>
                <a:latin typeface="+mn-lt"/>
              </a:rPr>
              <a:t>accumbens</a:t>
            </a:r>
            <a:r>
              <a:rPr lang="es-ES" sz="2400" cap="none" dirty="0" smtClean="0">
                <a:solidFill>
                  <a:schemeClr val="tx1"/>
                </a:solidFill>
                <a:latin typeface="+mn-lt"/>
              </a:rPr>
              <a:t>, medida por </a:t>
            </a:r>
            <a:r>
              <a:rPr lang="es-ES" sz="2400" cap="none" dirty="0" err="1" smtClean="0">
                <a:solidFill>
                  <a:schemeClr val="tx1"/>
                </a:solidFill>
                <a:latin typeface="+mn-lt"/>
              </a:rPr>
              <a:t>microdiálisis</a:t>
            </a:r>
            <a:r>
              <a:rPr lang="es-ES" sz="2400" cap="none" dirty="0" smtClean="0">
                <a:solidFill>
                  <a:schemeClr val="tx1"/>
                </a:solidFill>
                <a:latin typeface="+mn-lt"/>
              </a:rPr>
              <a:t>. (Petit y </a:t>
            </a:r>
            <a:r>
              <a:rPr lang="es-ES" sz="2400" cap="none" dirty="0" err="1" smtClean="0">
                <a:solidFill>
                  <a:schemeClr val="tx1"/>
                </a:solidFill>
                <a:latin typeface="+mn-lt"/>
              </a:rPr>
              <a:t>justice</a:t>
            </a:r>
            <a:r>
              <a:rPr lang="es-ES" sz="2400" cap="none" dirty="0" smtClean="0">
                <a:solidFill>
                  <a:schemeClr val="tx1"/>
                </a:solidFill>
                <a:latin typeface="+mn-lt"/>
              </a:rPr>
              <a:t>, 1989, di </a:t>
            </a:r>
            <a:r>
              <a:rPr lang="es-ES" sz="2400" cap="none" dirty="0" err="1" smtClean="0">
                <a:solidFill>
                  <a:schemeClr val="tx1"/>
                </a:solidFill>
                <a:latin typeface="+mn-lt"/>
              </a:rPr>
              <a:t>ciano</a:t>
            </a:r>
            <a:r>
              <a:rPr lang="es-ES" sz="2400" cap="none" dirty="0" smtClean="0">
                <a:solidFill>
                  <a:schemeClr val="tx1"/>
                </a:solidFill>
                <a:latin typeface="+mn-lt"/>
              </a:rPr>
              <a:t> y cols. 1995; </a:t>
            </a:r>
            <a:r>
              <a:rPr lang="es-ES" sz="2400" cap="none" dirty="0" err="1" smtClean="0">
                <a:solidFill>
                  <a:schemeClr val="tx1"/>
                </a:solidFill>
                <a:latin typeface="+mn-lt"/>
              </a:rPr>
              <a:t>wise</a:t>
            </a:r>
            <a:r>
              <a:rPr lang="es-ES" sz="2400" cap="none" dirty="0" smtClean="0">
                <a:solidFill>
                  <a:schemeClr val="tx1"/>
                </a:solidFill>
                <a:latin typeface="+mn-lt"/>
              </a:rPr>
              <a:t> y cols., 1995). </a:t>
            </a:r>
            <a:br>
              <a:rPr lang="es-ES" sz="2400" cap="none" dirty="0" smtClean="0">
                <a:solidFill>
                  <a:schemeClr val="tx1"/>
                </a:solidFill>
                <a:latin typeface="+mn-lt"/>
              </a:rPr>
            </a:br>
            <a:endParaRPr lang="es-ES" sz="2400" cap="none" dirty="0">
              <a:solidFill>
                <a:schemeClr val="tx1"/>
              </a:solidFill>
              <a:latin typeface="+mn-lt"/>
            </a:endParaRPr>
          </a:p>
        </p:txBody>
      </p:sp>
      <p:pic>
        <p:nvPicPr>
          <p:cNvPr id="4" name="3 Marcador de contenido" descr="C:\Users\usuario\Desktop\SEMINARIO DROGAS\33.PNG"/>
          <p:cNvPicPr>
            <a:picLocks noGrp="1"/>
          </p:cNvPicPr>
          <p:nvPr>
            <p:ph idx="1"/>
          </p:nvPr>
        </p:nvPicPr>
        <p:blipFill>
          <a:blip r:embed="rId3" cstate="print"/>
          <a:srcRect/>
          <a:stretch>
            <a:fillRect/>
          </a:stretch>
        </p:blipFill>
        <p:spPr bwMode="auto">
          <a:xfrm>
            <a:off x="3851920" y="0"/>
            <a:ext cx="5043215"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5236487" y="1052736"/>
            <a:ext cx="3907513" cy="5328592"/>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dirty="0" smtClean="0"/>
              <a:t>Síndrome de abstinencia de la cocaína</a:t>
            </a:r>
            <a:endParaRPr lang="es-ES" dirty="0"/>
          </a:p>
        </p:txBody>
      </p:sp>
      <p:pic>
        <p:nvPicPr>
          <p:cNvPr id="4" name="3 Marcador de contenido" descr="C:\Users\usuario\Desktop\SEMINARIO DROGAS\44.PNG"/>
          <p:cNvPicPr>
            <a:picLocks noGrp="1"/>
          </p:cNvPicPr>
          <p:nvPr>
            <p:ph idx="1"/>
          </p:nvPr>
        </p:nvPicPr>
        <p:blipFill>
          <a:blip r:embed="rId3" cstate="print"/>
          <a:stretch>
            <a:fillRect/>
          </a:stretch>
        </p:blipFill>
        <p:spPr bwMode="auto">
          <a:xfrm>
            <a:off x="0" y="1935163"/>
            <a:ext cx="6850286" cy="49228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395288"/>
            <a:ext cx="9143999" cy="6488474"/>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solidFill>
                  <a:schemeClr val="bg1"/>
                </a:solidFill>
                <a:effectLst>
                  <a:glow rad="228600">
                    <a:schemeClr val="accent3">
                      <a:satMod val="175000"/>
                      <a:alpha val="40000"/>
                    </a:schemeClr>
                  </a:glow>
                </a:effectLst>
              </a:rPr>
              <a:t>Cannabis</a:t>
            </a:r>
            <a:endParaRPr lang="es-ES" dirty="0">
              <a:solidFill>
                <a:schemeClr val="bg1"/>
              </a:solidFill>
              <a:effectLst>
                <a:glow rad="228600">
                  <a:schemeClr val="accent3">
                    <a:satMod val="175000"/>
                    <a:alpha val="40000"/>
                  </a:schemeClr>
                </a:glow>
              </a:effectLst>
            </a:endParaRPr>
          </a:p>
        </p:txBody>
      </p:sp>
      <p:sp>
        <p:nvSpPr>
          <p:cNvPr id="3" name="2 Marcador de contenido"/>
          <p:cNvSpPr>
            <a:spLocks noGrp="1"/>
          </p:cNvSpPr>
          <p:nvPr>
            <p:ph idx="1"/>
          </p:nvPr>
        </p:nvSpPr>
        <p:spPr>
          <a:xfrm>
            <a:off x="457200" y="1935480"/>
            <a:ext cx="8229600" cy="3365728"/>
          </a:xfrm>
          <a:scene3d>
            <a:camera prst="perspectiveLeft"/>
            <a:lightRig rig="threePt" dir="t"/>
          </a:scene3d>
        </p:spPr>
        <p:style>
          <a:lnRef idx="1">
            <a:schemeClr val="accent3"/>
          </a:lnRef>
          <a:fillRef idx="3">
            <a:schemeClr val="accent3"/>
          </a:fillRef>
          <a:effectRef idx="2">
            <a:schemeClr val="accent3"/>
          </a:effectRef>
          <a:fontRef idx="minor">
            <a:schemeClr val="lt1"/>
          </a:fontRef>
        </p:style>
        <p:txBody>
          <a:bodyPr/>
          <a:lstStyle/>
          <a:p>
            <a:r>
              <a:rPr lang="es-ES" sz="2800" b="1" dirty="0">
                <a:solidFill>
                  <a:schemeClr val="tx1"/>
                </a:solidFill>
              </a:rPr>
              <a:t>THC: </a:t>
            </a:r>
            <a:r>
              <a:rPr lang="es-ES" sz="2800" b="1" dirty="0" err="1">
                <a:solidFill>
                  <a:schemeClr val="tx1"/>
                </a:solidFill>
              </a:rPr>
              <a:t>tetrahidrocanabinol</a:t>
            </a:r>
            <a:r>
              <a:rPr lang="es-ES" sz="2800" b="1" dirty="0">
                <a:solidFill>
                  <a:schemeClr val="tx1"/>
                </a:solidFill>
              </a:rPr>
              <a:t>, principio activo de la marihuana. Esta contiene un 5% de este principio, mientras que en el hachís aparece más concentrado. Es un compuesto no cristalino, </a:t>
            </a:r>
            <a:r>
              <a:rPr lang="es-ES" sz="2800" b="1" dirty="0" err="1">
                <a:solidFill>
                  <a:schemeClr val="tx1"/>
                </a:solidFill>
              </a:rPr>
              <a:t>lipofílico</a:t>
            </a:r>
            <a:r>
              <a:rPr lang="es-ES" sz="2800" b="1" dirty="0">
                <a:solidFill>
                  <a:schemeClr val="tx1"/>
                </a:solidFill>
              </a:rPr>
              <a:t>. </a:t>
            </a:r>
            <a:endParaRPr lang="es-ES" sz="2800" b="1" dirty="0" smtClean="0">
              <a:solidFill>
                <a:schemeClr val="tx1"/>
              </a:solidFill>
            </a:endParaRPr>
          </a:p>
          <a:p>
            <a:r>
              <a:rPr lang="es-ES" sz="2800" b="1" dirty="0" smtClean="0">
                <a:solidFill>
                  <a:schemeClr val="tx1"/>
                </a:solidFill>
              </a:rPr>
              <a:t>Distribución de los receptores del sistema </a:t>
            </a:r>
            <a:r>
              <a:rPr lang="es-ES" sz="2800" b="1" dirty="0" err="1" smtClean="0">
                <a:solidFill>
                  <a:schemeClr val="tx1"/>
                </a:solidFill>
              </a:rPr>
              <a:t>endocannabinoide</a:t>
            </a:r>
            <a:endParaRPr lang="es-ES" sz="2800" b="1" dirty="0">
              <a:solidFill>
                <a:schemeClr val="tx1"/>
              </a:solidFill>
            </a:endParaRPr>
          </a:p>
          <a:p>
            <a:endParaRPr lang="es-ES" dirty="0"/>
          </a:p>
        </p:txBody>
      </p:sp>
      <p:pic>
        <p:nvPicPr>
          <p:cNvPr id="4" name="3 Imagen" descr="C:\Users\usuario\Desktop\SEMINARIO DROGAS\66.PNG"/>
          <p:cNvPicPr/>
          <p:nvPr/>
        </p:nvPicPr>
        <p:blipFill>
          <a:blip r:embed="rId3" cstate="print"/>
          <a:srcRect/>
          <a:stretch>
            <a:fillRect/>
          </a:stretch>
        </p:blipFill>
        <p:spPr bwMode="auto">
          <a:xfrm>
            <a:off x="4211960" y="4869160"/>
            <a:ext cx="2987824" cy="19888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9992" y="548680"/>
            <a:ext cx="4258816" cy="5472608"/>
          </a:xfrm>
        </p:spPr>
        <p:style>
          <a:lnRef idx="2">
            <a:schemeClr val="accent1"/>
          </a:lnRef>
          <a:fillRef idx="1">
            <a:schemeClr val="lt1"/>
          </a:fillRef>
          <a:effectRef idx="0">
            <a:schemeClr val="accent1"/>
          </a:effectRef>
          <a:fontRef idx="minor">
            <a:schemeClr val="dk1"/>
          </a:fontRef>
        </p:style>
        <p:txBody>
          <a:bodyPr>
            <a:noAutofit/>
          </a:bodyPr>
          <a:lstStyle/>
          <a:p>
            <a:pPr algn="ctr"/>
            <a:r>
              <a:rPr lang="es-ES" sz="1800" b="0" cap="none" dirty="0" smtClean="0">
                <a:solidFill>
                  <a:schemeClr val="tx1"/>
                </a:solidFill>
              </a:rPr>
              <a:t>En un estudio se compararon hombres de costa rica con un largo historial de consumo de cannabis. Se comparó a consumidores con no consumidores, equiparados en edad, nivel profesional, estado civil y consumo de alcohol y tabaco. </a:t>
            </a:r>
            <a:br>
              <a:rPr lang="es-ES" sz="1800" b="0" cap="none" dirty="0" smtClean="0">
                <a:solidFill>
                  <a:schemeClr val="tx1"/>
                </a:solidFill>
              </a:rPr>
            </a:br>
            <a:r>
              <a:rPr lang="es-ES" sz="1800" b="0" cap="none" dirty="0" smtClean="0">
                <a:solidFill>
                  <a:schemeClr val="tx1"/>
                </a:solidFill>
              </a:rPr>
              <a:t>Una prueba de capacidad para llevar a cabo simultáneamente dos tareas distintas (golpetear </a:t>
            </a:r>
            <a:r>
              <a:rPr lang="es-ES" sz="1800" b="0" cap="none" dirty="0" err="1" smtClean="0">
                <a:solidFill>
                  <a:schemeClr val="tx1"/>
                </a:solidFill>
              </a:rPr>
              <a:t>rápidametne</a:t>
            </a:r>
            <a:r>
              <a:rPr lang="es-ES" sz="1800" b="0" cap="none" dirty="0" smtClean="0">
                <a:solidFill>
                  <a:schemeClr val="tx1"/>
                </a:solidFill>
              </a:rPr>
              <a:t> con un dedo mientras se intenta pensar en palabras que encajan en una categoría determinada) resultó ser especialmente sensible al consumo de cannabis. Los hombres que lo habían consumido durante 8 años no mostraron problemas, mientras que aquellos que lo habían consumido durante 25 años mostraron un deterioro sustancial. </a:t>
            </a:r>
            <a:br>
              <a:rPr lang="es-ES" sz="1800" b="0" cap="none" dirty="0" smtClean="0">
                <a:solidFill>
                  <a:schemeClr val="tx1"/>
                </a:solidFill>
              </a:rPr>
            </a:br>
            <a:endParaRPr lang="es-ES" sz="1800" b="0" cap="none" dirty="0">
              <a:solidFill>
                <a:schemeClr val="tx1"/>
              </a:solidFill>
            </a:endParaRPr>
          </a:p>
        </p:txBody>
      </p:sp>
      <p:pic>
        <p:nvPicPr>
          <p:cNvPr id="4" name="3 Marcador de contenido" descr="C:\Users\usuario\Desktop\SEMINARIO DROGAS\88.PNG"/>
          <p:cNvPicPr>
            <a:picLocks noGrp="1"/>
          </p:cNvPicPr>
          <p:nvPr>
            <p:ph idx="1"/>
          </p:nvPr>
        </p:nvPicPr>
        <p:blipFill>
          <a:blip r:embed="rId2" cstate="print"/>
          <a:srcRect/>
          <a:stretch>
            <a:fillRect/>
          </a:stretch>
        </p:blipFill>
        <p:spPr bwMode="auto">
          <a:xfrm>
            <a:off x="0" y="1340768"/>
            <a:ext cx="4439007" cy="37338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ES" dirty="0" smtClean="0"/>
              <a:t>Experiencia con cannabis</a:t>
            </a:r>
            <a:endParaRPr lang="es-ES" dirty="0"/>
          </a:p>
        </p:txBody>
      </p:sp>
      <p:pic>
        <p:nvPicPr>
          <p:cNvPr id="4" name="3 Marcador de contenido" descr="C:\Users\usuario\Desktop\SEMINARIO DROGAS\99.PNG"/>
          <p:cNvPicPr>
            <a:picLocks noGrp="1"/>
          </p:cNvPicPr>
          <p:nvPr>
            <p:ph idx="1"/>
          </p:nvPr>
        </p:nvPicPr>
        <p:blipFill>
          <a:blip r:embed="rId2" cstate="print"/>
          <a:srcRect/>
          <a:stretch>
            <a:fillRect/>
          </a:stretch>
        </p:blipFill>
        <p:spPr bwMode="auto">
          <a:xfrm>
            <a:off x="467544" y="1628800"/>
            <a:ext cx="3600400" cy="4968552"/>
          </a:xfrm>
          <a:prstGeom prst="rect">
            <a:avLst/>
          </a:prstGeom>
          <a:noFill/>
          <a:ln w="9525">
            <a:noFill/>
            <a:miter lim="800000"/>
            <a:headEnd/>
            <a:tailEnd/>
          </a:ln>
        </p:spPr>
      </p:pic>
      <p:sp>
        <p:nvSpPr>
          <p:cNvPr id="5" name="4 CuadroTexto"/>
          <p:cNvSpPr txBox="1"/>
          <p:nvPr/>
        </p:nvSpPr>
        <p:spPr>
          <a:xfrm>
            <a:off x="4427984" y="1484784"/>
            <a:ext cx="4032448" cy="2862322"/>
          </a:xfrm>
          <a:prstGeom prst="rect">
            <a:avLst/>
          </a:prstGeom>
          <a:noFill/>
        </p:spPr>
        <p:txBody>
          <a:bodyPr wrap="square" rtlCol="0">
            <a:spAutoFit/>
          </a:bodyPr>
          <a:lstStyle/>
          <a:p>
            <a:r>
              <a:rPr lang="es-ES" b="1" i="1" dirty="0"/>
              <a:t>Efectos a largo plazo de la marihuana:</a:t>
            </a:r>
            <a:endParaRPr lang="es-ES" dirty="0"/>
          </a:p>
          <a:p>
            <a:pPr lvl="0"/>
            <a:r>
              <a:rPr lang="es-ES" dirty="0"/>
              <a:t>Bronquitis. </a:t>
            </a:r>
          </a:p>
          <a:p>
            <a:pPr lvl="0"/>
            <a:r>
              <a:rPr lang="es-ES" dirty="0"/>
              <a:t>Posibilidad de aumento del riesgo de cáncer de pulmón. </a:t>
            </a:r>
          </a:p>
          <a:p>
            <a:pPr lvl="0"/>
            <a:r>
              <a:rPr lang="es-ES" dirty="0"/>
              <a:t>Incapacidad para controlar el consumo de la droga. </a:t>
            </a:r>
          </a:p>
          <a:p>
            <a:pPr lvl="0"/>
            <a:r>
              <a:rPr lang="es-ES" dirty="0"/>
              <a:t>Déficits leves de memoria y atención. </a:t>
            </a:r>
          </a:p>
          <a:p>
            <a:pPr lvl="0"/>
            <a:r>
              <a:rPr lang="es-ES" dirty="0"/>
              <a:t>Respuestas más lentas en la toma de decisiones. </a:t>
            </a:r>
          </a:p>
          <a:p>
            <a:endParaRPr lang="es-ES" dirty="0"/>
          </a:p>
        </p:txBody>
      </p:sp>
      <p:pic>
        <p:nvPicPr>
          <p:cNvPr id="6146" name="Picture 2"/>
          <p:cNvPicPr>
            <a:picLocks noChangeAspect="1" noChangeArrowheads="1"/>
          </p:cNvPicPr>
          <p:nvPr/>
        </p:nvPicPr>
        <p:blipFill>
          <a:blip r:embed="rId3" cstate="print"/>
          <a:srcRect/>
          <a:stretch>
            <a:fillRect/>
          </a:stretch>
        </p:blipFill>
        <p:spPr bwMode="auto">
          <a:xfrm>
            <a:off x="4211960" y="4437112"/>
            <a:ext cx="1944215" cy="216708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940152" y="4437112"/>
            <a:ext cx="1944215" cy="216708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8576" y="332656"/>
            <a:ext cx="7560840" cy="72008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TRATAMIENTOS PARA LA DROGADICCIÓN</a:t>
            </a:r>
            <a:endParaRPr kumimoji="0" lang="es-ES" sz="4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3" name="2 Subtítulo"/>
          <p:cNvSpPr txBox="1">
            <a:spLocks/>
          </p:cNvSpPr>
          <p:nvPr/>
        </p:nvSpPr>
        <p:spPr>
          <a:xfrm>
            <a:off x="402552" y="2441462"/>
            <a:ext cx="7765874" cy="3651834"/>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El mantenimiento con </a:t>
            </a:r>
            <a:r>
              <a:rPr kumimoji="0" lang="es-ES" sz="2600" b="1" i="0" u="sng" strike="noStrike" kern="1200" cap="none" spc="0" normalizeH="0" baseline="0" noProof="0" dirty="0" smtClean="0">
                <a:ln>
                  <a:noFill/>
                </a:ln>
                <a:solidFill>
                  <a:schemeClr val="tx1"/>
                </a:solidFill>
                <a:effectLst/>
                <a:uLnTx/>
                <a:uFillTx/>
                <a:latin typeface="+mn-lt"/>
                <a:ea typeface="+mn-ea"/>
                <a:cs typeface="+mn-cs"/>
              </a:rPr>
              <a:t>metadona</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reemplaza la adicción a la heroína por la adicción a un opiáceo que no produce efectos eufóricos cuando se administra por vía oral, dosis diaria de 12ml de media.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      nivel de </a:t>
            </a:r>
            <a:r>
              <a:rPr kumimoji="0" lang="es-ES" sz="2600" b="0" i="0" u="none" strike="noStrike" kern="1200" cap="none" spc="0" normalizeH="0" baseline="0" noProof="0" dirty="0" err="1" smtClean="0">
                <a:ln>
                  <a:noFill/>
                </a:ln>
                <a:solidFill>
                  <a:schemeClr val="tx1"/>
                </a:solidFill>
                <a:effectLst/>
                <a:uLnTx/>
                <a:uFillTx/>
                <a:latin typeface="+mn-lt"/>
                <a:ea typeface="+mn-ea"/>
                <a:cs typeface="+mn-cs"/>
              </a:rPr>
              <a:t>opióides</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en el encéfalo lentamente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                     la droga no produce “</a:t>
            </a:r>
            <a:r>
              <a:rPr kumimoji="0" lang="es-ES" sz="2600" b="0" i="0" u="none" strike="noStrike" kern="1200" cap="none" spc="0" normalizeH="0" baseline="0" noProof="0" dirty="0" err="1" smtClean="0">
                <a:ln>
                  <a:noFill/>
                </a:ln>
                <a:solidFill>
                  <a:schemeClr val="tx1"/>
                </a:solidFill>
                <a:effectLst/>
                <a:uLnTx/>
                <a:uFillTx/>
                <a:latin typeface="+mn-lt"/>
                <a:ea typeface="+mn-ea"/>
                <a:cs typeface="+mn-cs"/>
              </a:rPr>
              <a:t>subidón</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Efectos duraderos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                    receptores ocupados por un largo tiempo.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4" name="3 Conector angular"/>
          <p:cNvCxnSpPr/>
          <p:nvPr/>
        </p:nvCxnSpPr>
        <p:spPr>
          <a:xfrm>
            <a:off x="762592" y="3645024"/>
            <a:ext cx="1080120"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4 Conector angular"/>
          <p:cNvCxnSpPr/>
          <p:nvPr/>
        </p:nvCxnSpPr>
        <p:spPr>
          <a:xfrm>
            <a:off x="762592" y="4581128"/>
            <a:ext cx="1080120"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Flecha arriba"/>
          <p:cNvSpPr/>
          <p:nvPr/>
        </p:nvSpPr>
        <p:spPr>
          <a:xfrm>
            <a:off x="330544" y="3243836"/>
            <a:ext cx="346705" cy="257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6 Imagen" descr="images.jpg"/>
          <p:cNvPicPr>
            <a:picLocks noChangeAspect="1"/>
          </p:cNvPicPr>
          <p:nvPr/>
        </p:nvPicPr>
        <p:blipFill>
          <a:blip r:embed="rId2" cstate="print"/>
          <a:stretch>
            <a:fillRect/>
          </a:stretch>
        </p:blipFill>
        <p:spPr>
          <a:xfrm>
            <a:off x="7089424" y="2564511"/>
            <a:ext cx="2054576" cy="18619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620688"/>
            <a:ext cx="8229600" cy="570391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3200" b="1" i="0" u="sng" strike="noStrike" kern="1200" cap="none" spc="0" normalizeH="0" baseline="0" noProof="0" smtClean="0">
                <a:ln>
                  <a:noFill/>
                </a:ln>
                <a:solidFill>
                  <a:schemeClr val="tx1"/>
                </a:solidFill>
                <a:effectLst/>
                <a:uLnTx/>
                <a:uFillTx/>
                <a:latin typeface="+mn-lt"/>
                <a:ea typeface="+mn-ea"/>
                <a:cs typeface="+mn-cs"/>
              </a:rPr>
              <a:t>Naloxona </a:t>
            </a:r>
            <a:r>
              <a:rPr kumimoji="0" lang="es-ES" sz="3200" b="0" i="0" u="none" strike="noStrike" kern="1200" cap="none" spc="0" normalizeH="0" baseline="0" noProof="0" smtClean="0">
                <a:ln>
                  <a:noFill/>
                </a:ln>
                <a:solidFill>
                  <a:schemeClr val="tx1"/>
                </a:solidFill>
                <a:effectLst/>
                <a:uLnTx/>
                <a:uFillTx/>
                <a:latin typeface="+mn-lt"/>
                <a:ea typeface="+mn-ea"/>
                <a:cs typeface="+mn-cs"/>
              </a:rPr>
              <a:t>o</a:t>
            </a:r>
            <a:r>
              <a:rPr kumimoji="0" lang="es-ES" sz="3200" b="1" i="0" u="sng" strike="noStrike" kern="1200" cap="none" spc="0" normalizeH="0" baseline="0" noProof="0" smtClean="0">
                <a:ln>
                  <a:noFill/>
                </a:ln>
                <a:solidFill>
                  <a:schemeClr val="tx1"/>
                </a:solidFill>
                <a:effectLst/>
                <a:uLnTx/>
                <a:uFillTx/>
                <a:latin typeface="+mn-lt"/>
                <a:ea typeface="+mn-ea"/>
                <a:cs typeface="+mn-cs"/>
              </a:rPr>
              <a:t> Naltrexona</a:t>
            </a: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Bloqueantes de receptores opioides que interfieren en la acción de opiáceos.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Implican efectos desagradables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Sólo útiles para adictos muy motivados a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romper su hábito.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No obstante aunque un antagonista opioide bloqueará los efectos de la heroína, podría aumenta el ansia de la misma.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Flecha abajo"/>
          <p:cNvSpPr/>
          <p:nvPr/>
        </p:nvSpPr>
        <p:spPr>
          <a:xfrm>
            <a:off x="3563888" y="2564904"/>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sp>
        <p:nvSpPr>
          <p:cNvPr id="3" name="2 CuadroTexto"/>
          <p:cNvSpPr txBox="1"/>
          <p:nvPr/>
        </p:nvSpPr>
        <p:spPr>
          <a:xfrm>
            <a:off x="179512" y="3140968"/>
            <a:ext cx="8496944" cy="3447098"/>
          </a:xfrm>
          <a:prstGeom prst="rect">
            <a:avLst/>
          </a:prstGeom>
          <a:no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just"/>
            <a:r>
              <a:rPr lang="es-ES" sz="2000" b="1" u="sng" dirty="0" smtClean="0">
                <a:solidFill>
                  <a:schemeClr val="tx1"/>
                </a:solidFill>
                <a:effectLst>
                  <a:outerShdw blurRad="38100" dist="38100" dir="2700000" algn="tl">
                    <a:srgbClr val="000000">
                      <a:alpha val="43137"/>
                    </a:srgbClr>
                  </a:outerShdw>
                </a:effectLst>
                <a:latin typeface="Bookman Old Style" pitchFamily="18" charset="0"/>
              </a:rPr>
              <a:t>Adicción</a:t>
            </a:r>
            <a:endParaRPr lang="es-ES" sz="2000" b="1" u="sng" dirty="0">
              <a:solidFill>
                <a:schemeClr val="tx1"/>
              </a:solidFill>
              <a:effectLst>
                <a:outerShdw blurRad="38100" dist="38100" dir="2700000" algn="tl">
                  <a:srgbClr val="000000">
                    <a:alpha val="43137"/>
                  </a:srgbClr>
                </a:outerShdw>
              </a:effectLst>
              <a:latin typeface="Bookman Old Style" pitchFamily="18" charset="0"/>
            </a:endParaRPr>
          </a:p>
          <a:p>
            <a:pPr algn="just"/>
            <a:r>
              <a:rPr lang="es-ES" sz="2000" b="1" dirty="0" smtClean="0">
                <a:solidFill>
                  <a:schemeClr val="tx1"/>
                </a:solidFill>
                <a:latin typeface="Bookman Old Style" pitchFamily="18" charset="0"/>
              </a:rPr>
              <a:t> </a:t>
            </a:r>
            <a:r>
              <a:rPr lang="es-ES" sz="2000" dirty="0" smtClean="0">
                <a:solidFill>
                  <a:schemeClr val="tx1"/>
                </a:solidFill>
                <a:latin typeface="Bookman Old Style" pitchFamily="18" charset="0"/>
              </a:rPr>
              <a:t>Alguien </a:t>
            </a:r>
            <a:r>
              <a:rPr lang="es-ES" sz="2000" dirty="0">
                <a:solidFill>
                  <a:schemeClr val="tx1"/>
                </a:solidFill>
                <a:latin typeface="Bookman Old Style" pitchFamily="18" charset="0"/>
              </a:rPr>
              <a:t>que es adicto a una droga está obligado a cumplir las demandas de su dependencia a las </a:t>
            </a:r>
            <a:r>
              <a:rPr lang="es-ES" sz="2000" dirty="0" smtClean="0">
                <a:solidFill>
                  <a:schemeClr val="tx1"/>
                </a:solidFill>
                <a:latin typeface="Bookman Old Style" pitchFamily="18" charset="0"/>
              </a:rPr>
              <a:t>drogas.</a:t>
            </a:r>
          </a:p>
          <a:p>
            <a:pPr algn="just"/>
            <a:endParaRPr lang="es-ES" sz="2000" dirty="0">
              <a:solidFill>
                <a:schemeClr val="tx1"/>
              </a:solidFill>
              <a:latin typeface="Bookman Old Style" pitchFamily="18" charset="0"/>
            </a:endParaRPr>
          </a:p>
          <a:p>
            <a:pPr algn="just"/>
            <a:r>
              <a:rPr lang="es-ES" sz="2000" dirty="0">
                <a:solidFill>
                  <a:schemeClr val="tx1"/>
                </a:solidFill>
                <a:latin typeface="Bookman Old Style" pitchFamily="18" charset="0"/>
              </a:rPr>
              <a:t>Hace mucho, las personas descubrieron sustancias halladas en la naturaleza con cualidades medicinales. Entre ellas: </a:t>
            </a:r>
          </a:p>
          <a:p>
            <a:pPr lvl="0" algn="just"/>
            <a:endParaRPr lang="es-ES" sz="2000" b="1" dirty="0" smtClean="0">
              <a:solidFill>
                <a:schemeClr val="tx1"/>
              </a:solidFill>
              <a:latin typeface="Bookman Old Style" pitchFamily="18" charset="0"/>
            </a:endParaRPr>
          </a:p>
          <a:p>
            <a:pPr lvl="0" algn="just">
              <a:buFont typeface="Wingdings" pitchFamily="2" charset="2"/>
              <a:buChar char="§"/>
            </a:pPr>
            <a:r>
              <a:rPr lang="es-ES" sz="2000" b="1" dirty="0" smtClean="0">
                <a:solidFill>
                  <a:schemeClr val="tx1"/>
                </a:solidFill>
                <a:latin typeface="Bookman Old Style" pitchFamily="18" charset="0"/>
              </a:rPr>
              <a:t>Hierbas</a:t>
            </a:r>
            <a:r>
              <a:rPr lang="es-ES" sz="2000" b="1" dirty="0">
                <a:solidFill>
                  <a:schemeClr val="tx1"/>
                </a:solidFill>
                <a:latin typeface="Bookman Old Style" pitchFamily="18" charset="0"/>
              </a:rPr>
              <a:t>. </a:t>
            </a:r>
            <a:r>
              <a:rPr lang="es-ES" sz="2000" dirty="0">
                <a:solidFill>
                  <a:schemeClr val="tx1"/>
                </a:solidFill>
                <a:latin typeface="Bookman Old Style" pitchFamily="18" charset="0"/>
              </a:rPr>
              <a:t>Ayudaban a prevenir enfermedades y paliar el dolor.</a:t>
            </a:r>
          </a:p>
          <a:p>
            <a:pPr lvl="0" algn="just">
              <a:buFont typeface="Wingdings" pitchFamily="2" charset="2"/>
              <a:buChar char="§"/>
            </a:pPr>
            <a:r>
              <a:rPr lang="es-ES" sz="2000" b="1" dirty="0">
                <a:solidFill>
                  <a:schemeClr val="tx1"/>
                </a:solidFill>
                <a:latin typeface="Bookman Old Style" pitchFamily="18" charset="0"/>
              </a:rPr>
              <a:t>Drogas Recreativas. </a:t>
            </a:r>
            <a:r>
              <a:rPr lang="es-ES" sz="2000" dirty="0">
                <a:solidFill>
                  <a:schemeClr val="tx1"/>
                </a:solidFill>
                <a:latin typeface="Bookman Old Style" pitchFamily="18" charset="0"/>
              </a:rPr>
              <a:t>Tenían efectos placenteros cuando se ingerían, bebían o fumaba. La más universal era el alcohol etílico.</a:t>
            </a:r>
          </a:p>
          <a:p>
            <a:endParaRPr lang="es-ES" dirty="0">
              <a:solidFill>
                <a:schemeClr val="tx1"/>
              </a:solidFill>
            </a:endParaRPr>
          </a:p>
        </p:txBody>
      </p:sp>
      <p:sp>
        <p:nvSpPr>
          <p:cNvPr id="4" name="3 CuadroTexto"/>
          <p:cNvSpPr txBox="1"/>
          <p:nvPr/>
        </p:nvSpPr>
        <p:spPr>
          <a:xfrm>
            <a:off x="395536" y="404664"/>
            <a:ext cx="7848872" cy="2585323"/>
          </a:xfrm>
          <a:prstGeom prst="rect">
            <a:avLst/>
          </a:prstGeom>
          <a:noFill/>
        </p:spPr>
        <p:txBody>
          <a:bodyPr wrap="square" rtlCol="0">
            <a:spAutoFit/>
          </a:bodyPr>
          <a:lstStyle/>
          <a:p>
            <a:pPr algn="ctr"/>
            <a:r>
              <a:rPr lang="es-ES" sz="5400" b="1" cap="small"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rPr>
              <a:t>1. Características generales de las drogas</a:t>
            </a:r>
            <a:endParaRPr lang="es-ES" sz="5400" b="1" cap="small" dirty="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692696"/>
            <a:ext cx="8229600" cy="570391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3200" b="1" i="0" u="sng" strike="noStrike" kern="1200" cap="none" spc="0" normalizeH="0" baseline="0" noProof="0" smtClean="0">
                <a:ln>
                  <a:noFill/>
                </a:ln>
                <a:solidFill>
                  <a:schemeClr val="tx1"/>
                </a:solidFill>
                <a:effectLst/>
                <a:uLnTx/>
                <a:uFillTx/>
                <a:latin typeface="+mn-lt"/>
                <a:ea typeface="+mn-ea"/>
                <a:cs typeface="+mn-cs"/>
              </a:rPr>
              <a:t>Cocaína y Anfetaminas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Núcleo accumbens                      Aumento de Dopamina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Con lo cual, compuestos que bloquean los receptores de dopamina, bloquean los efectos reforzantes de la cocaína y anfetamina.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Implican anhedonia y disforia. No tratamiento útil.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Estimulantes de receptores de dopamina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dependencia a cocaína y anfetaminas.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Igualmente adictivos y perjudiciales. No útil.</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Flecha derecha"/>
          <p:cNvSpPr/>
          <p:nvPr/>
        </p:nvSpPr>
        <p:spPr>
          <a:xfrm>
            <a:off x="3635896" y="141277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 name="3 Conector angular"/>
          <p:cNvCxnSpPr/>
          <p:nvPr/>
        </p:nvCxnSpPr>
        <p:spPr>
          <a:xfrm>
            <a:off x="1547664" y="4437112"/>
            <a:ext cx="1152128"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Flecha abajo"/>
          <p:cNvSpPr/>
          <p:nvPr/>
        </p:nvSpPr>
        <p:spPr>
          <a:xfrm>
            <a:off x="2915816" y="450912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764704"/>
            <a:ext cx="8229600" cy="5559896"/>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3200" b="1" i="0" u="none" strike="noStrike" kern="1200" cap="none" spc="0" normalizeH="0" baseline="0" noProof="0" smtClean="0">
                <a:ln>
                  <a:noFill/>
                </a:ln>
                <a:solidFill>
                  <a:schemeClr val="tx1"/>
                </a:solidFill>
                <a:effectLst/>
                <a:uLnTx/>
                <a:uFillTx/>
                <a:latin typeface="+mn-lt"/>
                <a:ea typeface="+mn-ea"/>
                <a:cs typeface="+mn-cs"/>
              </a:rPr>
              <a:t>Inmunidad a la </a:t>
            </a:r>
            <a:r>
              <a:rPr kumimoji="0" lang="es-ES" sz="3200" b="1" i="0" u="sng" strike="noStrike" kern="1200" cap="none" spc="0" normalizeH="0" baseline="0" noProof="0" smtClean="0">
                <a:ln>
                  <a:noFill/>
                </a:ln>
                <a:solidFill>
                  <a:schemeClr val="tx1"/>
                </a:solidFill>
                <a:effectLst/>
                <a:uLnTx/>
                <a:uFillTx/>
                <a:latin typeface="+mn-lt"/>
                <a:ea typeface="+mn-ea"/>
                <a:cs typeface="+mn-cs"/>
              </a:rPr>
              <a:t>cocaína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Carrera y cols. (1995), anticuerpos contra la cocaína en ratas.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Menos sensibilidad a efectos reforzantes de cocaína.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Nivel cerebral menor tras una inyección.</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Algún día será posible </a:t>
            </a:r>
            <a:r>
              <a:rPr kumimoji="0" lang="es-ES" sz="2800" b="1" i="0" u="none" strike="noStrike" kern="1200" cap="none" spc="0" normalizeH="0" baseline="0" noProof="0" smtClean="0">
                <a:ln>
                  <a:noFill/>
                </a:ln>
                <a:solidFill>
                  <a:schemeClr val="tx1"/>
                </a:solidFill>
                <a:effectLst/>
                <a:uLnTx/>
                <a:uFillTx/>
                <a:latin typeface="+mn-lt"/>
                <a:ea typeface="+mn-ea"/>
                <a:cs typeface="+mn-cs"/>
              </a:rPr>
              <a:t>vacunar</a:t>
            </a:r>
            <a:r>
              <a:rPr kumimoji="0" lang="es-ES" sz="2800" b="0" i="0" u="none" strike="noStrike" kern="1200" cap="none" spc="0" normalizeH="0" baseline="0" noProof="0" smtClean="0">
                <a:ln>
                  <a:noFill/>
                </a:ln>
                <a:solidFill>
                  <a:schemeClr val="tx1"/>
                </a:solidFill>
                <a:effectLst/>
                <a:uLnTx/>
                <a:uFillTx/>
                <a:latin typeface="+mn-lt"/>
                <a:ea typeface="+mn-ea"/>
                <a:cs typeface="+mn-cs"/>
              </a:rPr>
              <a:t> a los consumidores de cocaína, grandes ventajas: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 - Interferiría sólo en la acción de la cocaína.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 - No bajaría la capacidad de experimentar placer normal.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800" b="1" i="0" u="sng"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476672"/>
            <a:ext cx="8229600" cy="5847928"/>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1" i="0" u="none" strike="noStrike" kern="1200" cap="none" spc="0" normalizeH="0" baseline="0" noProof="0" smtClean="0">
                <a:ln>
                  <a:noFill/>
                </a:ln>
                <a:solidFill>
                  <a:schemeClr val="tx1"/>
                </a:solidFill>
                <a:effectLst/>
                <a:uLnTx/>
                <a:uFillTx/>
                <a:latin typeface="+mn-lt"/>
                <a:ea typeface="+mn-ea"/>
                <a:cs typeface="+mn-cs"/>
              </a:rPr>
              <a:t>GABA gamma-vinilo (GVG), </a:t>
            </a:r>
            <a:r>
              <a:rPr kumimoji="0" lang="es-ES" sz="2800" b="0" i="0" u="none" strike="noStrike" kern="1200" cap="none" spc="0" normalizeH="0" baseline="0" noProof="0" smtClean="0">
                <a:ln>
                  <a:noFill/>
                </a:ln>
                <a:solidFill>
                  <a:schemeClr val="tx1"/>
                </a:solidFill>
                <a:effectLst/>
                <a:uLnTx/>
                <a:uFillTx/>
                <a:latin typeface="+mn-lt"/>
                <a:ea typeface="+mn-ea"/>
                <a:cs typeface="+mn-cs"/>
              </a:rPr>
              <a:t>agonista de GABA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1" i="0" u="none" strike="noStrike" kern="1200" cap="none" spc="0" normalizeH="0" baseline="0" noProof="0" smtClean="0">
                <a:ln>
                  <a:noFill/>
                </a:ln>
                <a:solidFill>
                  <a:schemeClr val="tx1"/>
                </a:solidFill>
                <a:effectLst/>
                <a:uLnTx/>
                <a:uFillTx/>
                <a:latin typeface="+mn-lt"/>
                <a:ea typeface="+mn-ea"/>
                <a:cs typeface="+mn-cs"/>
              </a:rPr>
              <a:t> </a:t>
            </a:r>
            <a:r>
              <a:rPr kumimoji="0" lang="es-ES" sz="2800" b="0" i="0" u="none" strike="noStrike" kern="1200" cap="none" spc="0" normalizeH="0" baseline="0" noProof="0" smtClean="0">
                <a:ln>
                  <a:noFill/>
                </a:ln>
                <a:solidFill>
                  <a:schemeClr val="tx1"/>
                </a:solidFill>
                <a:effectLst/>
                <a:uLnTx/>
                <a:uFillTx/>
                <a:latin typeface="+mn-lt"/>
                <a:ea typeface="+mn-ea"/>
                <a:cs typeface="+mn-cs"/>
              </a:rPr>
              <a:t>Dewey y cols. (1997) </a:t>
            </a:r>
            <a:endParaRPr kumimoji="0" lang="es-ES" sz="2800" b="1"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800" b="1" i="0" u="none" strike="noStrike" kern="1200" cap="none" spc="0" normalizeH="0" baseline="0" noProof="0" smtClean="0">
                <a:ln>
                  <a:noFill/>
                </a:ln>
                <a:solidFill>
                  <a:schemeClr val="tx1"/>
                </a:solidFill>
                <a:effectLst/>
                <a:uLnTx/>
                <a:uFillTx/>
                <a:latin typeface="+mn-lt"/>
                <a:ea typeface="+mn-ea"/>
                <a:cs typeface="+mn-cs"/>
              </a:rPr>
              <a:t>    </a:t>
            </a:r>
            <a:r>
              <a:rPr kumimoji="0" lang="es-ES" sz="2400" b="0" i="0" u="none" strike="noStrike" kern="1200" cap="none" spc="0" normalizeH="0" baseline="0" noProof="0" smtClean="0">
                <a:ln>
                  <a:noFill/>
                </a:ln>
                <a:solidFill>
                  <a:schemeClr val="tx1"/>
                </a:solidFill>
                <a:effectLst/>
                <a:uLnTx/>
                <a:uFillTx/>
                <a:latin typeface="+mn-lt"/>
                <a:ea typeface="+mn-ea"/>
                <a:cs typeface="+mn-cs"/>
              </a:rPr>
              <a:t>Dopamina liberada por el núcleo accumbens tras inyectar cocaína.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    Efectos reforzantes de cocaína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Suprime el efecto reforzante de la nicotina.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Usado en tratamientos de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trastornos epilépticos en niños y adultos.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Flecha abajo"/>
          <p:cNvSpPr/>
          <p:nvPr/>
        </p:nvSpPr>
        <p:spPr>
          <a:xfrm>
            <a:off x="467544" y="234888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Flecha abajo"/>
          <p:cNvSpPr/>
          <p:nvPr/>
        </p:nvSpPr>
        <p:spPr>
          <a:xfrm>
            <a:off x="467544" y="292494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4 Imagen" descr="drgas.bmp"/>
          <p:cNvPicPr>
            <a:picLocks noChangeAspect="1"/>
          </p:cNvPicPr>
          <p:nvPr/>
        </p:nvPicPr>
        <p:blipFill>
          <a:blip r:embed="rId2" cstate="print"/>
          <a:stretch>
            <a:fillRect/>
          </a:stretch>
        </p:blipFill>
        <p:spPr>
          <a:xfrm>
            <a:off x="6156176" y="3068960"/>
            <a:ext cx="2828772" cy="34114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05680" y="953344"/>
            <a:ext cx="8229600" cy="5904656"/>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Adicción a </a:t>
            </a:r>
            <a:r>
              <a:rPr kumimoji="0" lang="es-ES" sz="3200" b="1" i="0" u="sng" strike="noStrike" kern="1200" cap="none" spc="0" normalizeH="0" baseline="0" noProof="0" smtClean="0">
                <a:ln>
                  <a:noFill/>
                </a:ln>
                <a:solidFill>
                  <a:schemeClr val="tx1"/>
                </a:solidFill>
                <a:effectLst/>
                <a:uLnTx/>
                <a:uFillTx/>
                <a:latin typeface="+mn-lt"/>
                <a:ea typeface="+mn-ea"/>
                <a:cs typeface="+mn-cs"/>
              </a:rPr>
              <a:t>nicotina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 </a:t>
            </a:r>
            <a:r>
              <a:rPr kumimoji="0" lang="es-ES" sz="2600" b="0" i="0" u="none" strike="noStrike" kern="1200" cap="none" spc="0" normalizeH="0" baseline="0" noProof="0" smtClean="0">
                <a:ln>
                  <a:noFill/>
                </a:ln>
                <a:solidFill>
                  <a:schemeClr val="tx1"/>
                </a:solidFill>
                <a:effectLst/>
                <a:uLnTx/>
                <a:uFillTx/>
                <a:latin typeface="+mn-lt"/>
                <a:ea typeface="+mn-ea"/>
                <a:cs typeface="+mn-cs"/>
              </a:rPr>
              <a:t>Chicles de nicotina y parches transdémicos, liberan nicotina por la piel.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nivel de nicotina en encéfalo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ansia de nicotina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Cuando disminuye el ansia a fumar,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se baja la dosis.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Terapia más eficaz aún acompañada</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de apoyo psicológico.</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Flecha abajo"/>
          <p:cNvSpPr/>
          <p:nvPr/>
        </p:nvSpPr>
        <p:spPr>
          <a:xfrm>
            <a:off x="288032" y="3041576"/>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Flecha arriba"/>
          <p:cNvSpPr/>
          <p:nvPr/>
        </p:nvSpPr>
        <p:spPr>
          <a:xfrm>
            <a:off x="288032" y="25375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4 Imagen" descr="SIGARETTE%20-%20Copia%20-%20Copia[1].jpg"/>
          <p:cNvPicPr>
            <a:picLocks noChangeAspect="1"/>
          </p:cNvPicPr>
          <p:nvPr/>
        </p:nvPicPr>
        <p:blipFill>
          <a:blip r:embed="rId2" cstate="print"/>
          <a:stretch>
            <a:fillRect/>
          </a:stretch>
        </p:blipFill>
        <p:spPr>
          <a:xfrm>
            <a:off x="5508104" y="2249488"/>
            <a:ext cx="3274241" cy="4281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graphicFrame>
        <p:nvGraphicFramePr>
          <p:cNvPr id="3" name="2 Tabla"/>
          <p:cNvGraphicFramePr>
            <a:graphicFrameLocks noGrp="1"/>
          </p:cNvGraphicFramePr>
          <p:nvPr/>
        </p:nvGraphicFramePr>
        <p:xfrm>
          <a:off x="467544" y="332656"/>
          <a:ext cx="8136904" cy="6309325"/>
        </p:xfrm>
        <a:graphic>
          <a:graphicData uri="http://schemas.openxmlformats.org/drawingml/2006/table">
            <a:tbl>
              <a:tblPr/>
              <a:tblGrid>
                <a:gridCol w="4068452"/>
                <a:gridCol w="4068452"/>
              </a:tblGrid>
              <a:tr h="456096">
                <a:tc gridSpan="2">
                  <a:txBody>
                    <a:bodyPr/>
                    <a:lstStyle/>
                    <a:p>
                      <a:pPr algn="ctr">
                        <a:lnSpc>
                          <a:spcPct val="115000"/>
                        </a:lnSpc>
                        <a:spcAft>
                          <a:spcPts val="0"/>
                        </a:spcAft>
                      </a:pPr>
                      <a:r>
                        <a:rPr lang="es-ES" sz="2800" b="1" cap="small" dirty="0">
                          <a:solidFill>
                            <a:srgbClr val="943634"/>
                          </a:solidFill>
                          <a:latin typeface="Bookman Old Style" pitchFamily="18" charset="0"/>
                          <a:ea typeface="Calibri"/>
                          <a:cs typeface="Times New Roman"/>
                        </a:rPr>
                        <a:t>Drogas adictivas</a:t>
                      </a:r>
                      <a:endParaRPr lang="es-ES" sz="2800" dirty="0">
                        <a:solidFill>
                          <a:srgbClr val="943634"/>
                        </a:solidFill>
                        <a:latin typeface="Bookman Old Style" pitchFamily="18"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es-ES"/>
                    </a:p>
                  </a:txBody>
                  <a:tcPr/>
                </a:tc>
              </a:tr>
              <a:tr h="418088">
                <a:tc>
                  <a:txBody>
                    <a:bodyPr/>
                    <a:lstStyle/>
                    <a:p>
                      <a:pPr algn="just">
                        <a:lnSpc>
                          <a:spcPct val="115000"/>
                        </a:lnSpc>
                        <a:spcAft>
                          <a:spcPts val="0"/>
                        </a:spcAft>
                      </a:pPr>
                      <a:r>
                        <a:rPr lang="es-ES" sz="1600" b="1" u="sng" dirty="0">
                          <a:solidFill>
                            <a:srgbClr val="943634"/>
                          </a:solidFill>
                          <a:latin typeface="Bookman Old Style" pitchFamily="18" charset="0"/>
                          <a:ea typeface="Calibri"/>
                          <a:cs typeface="Times New Roman"/>
                        </a:rPr>
                        <a:t>Droga</a:t>
                      </a:r>
                      <a:endParaRPr lang="es-ES" sz="1600" dirty="0">
                        <a:solidFill>
                          <a:srgbClr val="943634"/>
                        </a:solidFill>
                        <a:latin typeface="Bookman Old Style" pitchFamily="18"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just">
                        <a:lnSpc>
                          <a:spcPct val="115000"/>
                        </a:lnSpc>
                        <a:spcAft>
                          <a:spcPts val="0"/>
                        </a:spcAft>
                      </a:pPr>
                      <a:r>
                        <a:rPr lang="es-ES" sz="1600" b="1" u="sng">
                          <a:solidFill>
                            <a:srgbClr val="943634"/>
                          </a:solidFill>
                          <a:latin typeface="Bookman Old Style" pitchFamily="18" charset="0"/>
                          <a:ea typeface="Calibri"/>
                          <a:cs typeface="Times New Roman"/>
                        </a:rPr>
                        <a:t>Lugares de acción</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836175">
                <a:tc>
                  <a:txBody>
                    <a:bodyPr/>
                    <a:lstStyle/>
                    <a:p>
                      <a:pPr algn="just">
                        <a:lnSpc>
                          <a:spcPct val="115000"/>
                        </a:lnSpc>
                        <a:spcAft>
                          <a:spcPts val="0"/>
                        </a:spcAft>
                      </a:pPr>
                      <a:r>
                        <a:rPr lang="es-ES" sz="1600" b="1" dirty="0">
                          <a:solidFill>
                            <a:srgbClr val="943634"/>
                          </a:solidFill>
                          <a:latin typeface="Bookman Old Style" pitchFamily="18" charset="0"/>
                          <a:ea typeface="Calibri"/>
                          <a:cs typeface="Times New Roman"/>
                        </a:rPr>
                        <a:t>Alcohol etílico</a:t>
                      </a:r>
                      <a:endParaRPr lang="es-ES" sz="1600" dirty="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Receptor NMDA (antagonista indirecto); receptor GABA</a:t>
                      </a:r>
                      <a:r>
                        <a:rPr lang="es-ES" sz="1600" baseline="-25000" dirty="0">
                          <a:solidFill>
                            <a:srgbClr val="943634"/>
                          </a:solidFill>
                          <a:latin typeface="Bookman Old Style" pitchFamily="18" charset="0"/>
                          <a:ea typeface="Calibri"/>
                          <a:cs typeface="Times New Roman"/>
                        </a:rPr>
                        <a:t>A </a:t>
                      </a:r>
                      <a:r>
                        <a:rPr lang="es-ES" sz="1600" dirty="0">
                          <a:solidFill>
                            <a:srgbClr val="943634"/>
                          </a:solidFill>
                          <a:latin typeface="Bookman Old Style" pitchFamily="18" charset="0"/>
                          <a:ea typeface="Calibri"/>
                          <a:cs typeface="Times New Roman"/>
                        </a:rPr>
                        <a:t>(antagonista indirecto).</a:t>
                      </a:r>
                    </a:p>
                  </a:txBody>
                  <a:tcPr marL="68580" marR="68580" marT="0" marB="0">
                    <a:lnL>
                      <a:noFill/>
                    </a:lnL>
                    <a:lnR>
                      <a:noFill/>
                    </a:lnR>
                    <a:lnT>
                      <a:noFill/>
                    </a:lnT>
                    <a:lnB>
                      <a:noFill/>
                    </a:lnB>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Barbitúricos</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Receptor GABA</a:t>
                      </a:r>
                      <a:r>
                        <a:rPr lang="es-ES" sz="1600" baseline="-25000" dirty="0">
                          <a:solidFill>
                            <a:srgbClr val="943634"/>
                          </a:solidFill>
                          <a:latin typeface="Bookman Old Style" pitchFamily="18" charset="0"/>
                          <a:ea typeface="Calibri"/>
                          <a:cs typeface="Times New Roman"/>
                        </a:rPr>
                        <a:t>A </a:t>
                      </a:r>
                      <a:r>
                        <a:rPr lang="es-ES" sz="1600" dirty="0">
                          <a:solidFill>
                            <a:srgbClr val="943634"/>
                          </a:solidFill>
                          <a:latin typeface="Bookman Old Style" pitchFamily="18" charset="0"/>
                          <a:ea typeface="Calibri"/>
                          <a:cs typeface="Times New Roman"/>
                        </a:rPr>
                        <a:t>(agonista indirecto)</a:t>
                      </a:r>
                    </a:p>
                  </a:txBody>
                  <a:tcPr marL="68580" marR="68580" marT="0" marB="0">
                    <a:lnL>
                      <a:noFill/>
                    </a:lnL>
                    <a:lnR>
                      <a:noFill/>
                    </a:lnR>
                    <a:lnT>
                      <a:noFill/>
                    </a:lnT>
                    <a:lnB>
                      <a:noFill/>
                    </a:lnB>
                    <a:solidFill>
                      <a:srgbClr val="EFD3D2"/>
                    </a:solidFill>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Benzodiacepinas (tranquilizantes)</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Receptor GABA</a:t>
                      </a:r>
                      <a:r>
                        <a:rPr lang="es-ES" sz="1600" baseline="-25000" dirty="0">
                          <a:solidFill>
                            <a:srgbClr val="943634"/>
                          </a:solidFill>
                          <a:latin typeface="Bookman Old Style" pitchFamily="18" charset="0"/>
                          <a:ea typeface="Calibri"/>
                          <a:cs typeface="Times New Roman"/>
                        </a:rPr>
                        <a:t>A </a:t>
                      </a:r>
                      <a:r>
                        <a:rPr lang="es-ES" sz="1600" dirty="0">
                          <a:solidFill>
                            <a:srgbClr val="943634"/>
                          </a:solidFill>
                          <a:latin typeface="Bookman Old Style" pitchFamily="18" charset="0"/>
                          <a:ea typeface="Calibri"/>
                          <a:cs typeface="Times New Roman"/>
                        </a:rPr>
                        <a:t>(agonista indirecto)</a:t>
                      </a:r>
                    </a:p>
                  </a:txBody>
                  <a:tcPr marL="68580" marR="68580" marT="0" marB="0">
                    <a:lnL>
                      <a:noFill/>
                    </a:lnL>
                    <a:lnR>
                      <a:noFill/>
                    </a:lnR>
                    <a:lnT>
                      <a:noFill/>
                    </a:lnT>
                    <a:lnB>
                      <a:noFill/>
                    </a:lnB>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Cannabis (marihuana)</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just">
                        <a:lnSpc>
                          <a:spcPct val="115000"/>
                        </a:lnSpc>
                        <a:spcAft>
                          <a:spcPts val="0"/>
                        </a:spcAft>
                      </a:pPr>
                      <a:r>
                        <a:rPr lang="es-ES" sz="1600">
                          <a:solidFill>
                            <a:srgbClr val="943634"/>
                          </a:solidFill>
                          <a:latin typeface="Bookman Old Style" pitchFamily="18" charset="0"/>
                          <a:ea typeface="Calibri"/>
                          <a:cs typeface="Times New Roman"/>
                        </a:rPr>
                        <a:t>Receptor canabinoide CB1 (agonista)</a:t>
                      </a:r>
                    </a:p>
                  </a:txBody>
                  <a:tcPr marL="68580" marR="68580" marT="0" marB="0">
                    <a:lnL>
                      <a:noFill/>
                    </a:lnL>
                    <a:lnR>
                      <a:noFill/>
                    </a:lnR>
                    <a:lnT>
                      <a:noFill/>
                    </a:lnT>
                    <a:lnB>
                      <a:noFill/>
                    </a:lnB>
                    <a:solidFill>
                      <a:srgbClr val="EFD3D2"/>
                    </a:solidFill>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Nicotina</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Receptor </a:t>
                      </a:r>
                      <a:r>
                        <a:rPr lang="es-ES" sz="1600" dirty="0" err="1">
                          <a:solidFill>
                            <a:srgbClr val="943634"/>
                          </a:solidFill>
                          <a:latin typeface="Bookman Old Style" pitchFamily="18" charset="0"/>
                          <a:ea typeface="Calibri"/>
                          <a:cs typeface="Times New Roman"/>
                        </a:rPr>
                        <a:t>ACh</a:t>
                      </a:r>
                      <a:r>
                        <a:rPr lang="es-ES" sz="1600" dirty="0">
                          <a:solidFill>
                            <a:srgbClr val="943634"/>
                          </a:solidFill>
                          <a:latin typeface="Bookman Old Style" pitchFamily="18" charset="0"/>
                          <a:ea typeface="Calibri"/>
                          <a:cs typeface="Times New Roman"/>
                        </a:rPr>
                        <a:t> nicotínico (agonista)</a:t>
                      </a:r>
                    </a:p>
                  </a:txBody>
                  <a:tcPr marL="68580" marR="68580" marT="0" marB="0">
                    <a:lnL>
                      <a:noFill/>
                    </a:lnL>
                    <a:lnR>
                      <a:noFill/>
                    </a:lnR>
                    <a:lnT>
                      <a:noFill/>
                    </a:lnT>
                    <a:lnB>
                      <a:noFill/>
                    </a:lnB>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Opiáceos (heroína, morfina, etc.)</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Agonistas de los receptores </a:t>
                      </a:r>
                      <a:r>
                        <a:rPr lang="es-ES" sz="1600" dirty="0" err="1">
                          <a:solidFill>
                            <a:srgbClr val="943634"/>
                          </a:solidFill>
                          <a:latin typeface="Bookman Old Style" pitchFamily="18" charset="0"/>
                          <a:ea typeface="Calibri"/>
                          <a:cs typeface="Times New Roman"/>
                        </a:rPr>
                        <a:t>opioides</a:t>
                      </a:r>
                      <a:r>
                        <a:rPr lang="es-ES" sz="1600" dirty="0">
                          <a:solidFill>
                            <a:srgbClr val="943634"/>
                          </a:solidFill>
                          <a:latin typeface="Bookman Old Style" pitchFamily="18" charset="0"/>
                          <a:ea typeface="Calibri"/>
                          <a:cs typeface="Times New Roman"/>
                        </a:rPr>
                        <a:t> </a:t>
                      </a:r>
                      <a:r>
                        <a:rPr lang="es-ES" sz="1600" dirty="0">
                          <a:solidFill>
                            <a:srgbClr val="943634"/>
                          </a:solidFill>
                          <a:latin typeface="Bookman Old Style" pitchFamily="18" charset="0"/>
                          <a:ea typeface="Times New Roman"/>
                          <a:cs typeface="Times New Roman"/>
                        </a:rPr>
                        <a:t> y </a:t>
                      </a:r>
                      <a:endParaRPr lang="es-ES" sz="1600" dirty="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solidFill>
                      <a:srgbClr val="EFD3D2"/>
                    </a:solidFill>
                  </a:tcPr>
                </a:tc>
              </a:tr>
              <a:tr h="418088">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Fenciclidina (PCP) y ketamina</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Receptor NMDA (antagonista indirecto)</a:t>
                      </a:r>
                    </a:p>
                  </a:txBody>
                  <a:tcPr marL="68580" marR="68580" marT="0" marB="0">
                    <a:lnL>
                      <a:noFill/>
                    </a:lnL>
                    <a:lnR>
                      <a:noFill/>
                    </a:lnR>
                    <a:lnT>
                      <a:noFill/>
                    </a:lnT>
                    <a:lnB>
                      <a:noFill/>
                    </a:lnB>
                  </a:tcPr>
                </a:tc>
              </a:tr>
              <a:tr h="836175">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Cocaína</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Bloquea la recaptación de dopamina, serotonina y NA.</a:t>
                      </a:r>
                    </a:p>
                  </a:txBody>
                  <a:tcPr marL="68580" marR="68580" marT="0" marB="0">
                    <a:lnL>
                      <a:noFill/>
                    </a:lnL>
                    <a:lnR>
                      <a:noFill/>
                    </a:lnR>
                    <a:lnT>
                      <a:noFill/>
                    </a:lnT>
                    <a:lnB>
                      <a:noFill/>
                    </a:lnB>
                    <a:solidFill>
                      <a:srgbClr val="EFD3D2"/>
                    </a:solidFill>
                  </a:tcPr>
                </a:tc>
              </a:tr>
              <a:tr h="1254263">
                <a:tc>
                  <a:txBody>
                    <a:bodyPr/>
                    <a:lstStyle/>
                    <a:p>
                      <a:pPr algn="just">
                        <a:lnSpc>
                          <a:spcPct val="115000"/>
                        </a:lnSpc>
                        <a:spcAft>
                          <a:spcPts val="0"/>
                        </a:spcAft>
                      </a:pPr>
                      <a:r>
                        <a:rPr lang="es-ES" sz="1600" b="1">
                          <a:solidFill>
                            <a:srgbClr val="943634"/>
                          </a:solidFill>
                          <a:latin typeface="Bookman Old Style" pitchFamily="18" charset="0"/>
                          <a:ea typeface="Calibri"/>
                          <a:cs typeface="Times New Roman"/>
                        </a:rPr>
                        <a:t>Anfetamina</a:t>
                      </a:r>
                      <a:endParaRPr lang="es-ES" sz="1600">
                        <a:solidFill>
                          <a:srgbClr val="943634"/>
                        </a:solidFill>
                        <a:latin typeface="Bookman Old Style" pitchFamily="18"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just">
                        <a:lnSpc>
                          <a:spcPct val="115000"/>
                        </a:lnSpc>
                        <a:spcAft>
                          <a:spcPts val="0"/>
                        </a:spcAft>
                      </a:pPr>
                      <a:r>
                        <a:rPr lang="es-ES" sz="1600" dirty="0">
                          <a:solidFill>
                            <a:srgbClr val="943634"/>
                          </a:solidFill>
                          <a:latin typeface="Bookman Old Style" pitchFamily="18" charset="0"/>
                          <a:ea typeface="Calibri"/>
                          <a:cs typeface="Times New Roman"/>
                        </a:rPr>
                        <a:t>Causa la liberación de dopamina (haciendo que los transportadores funcionen a la inversa)</a:t>
                      </a: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352928" cy="1600438"/>
          </a:xfrm>
          <a:prstGeom prst="rect">
            <a:avLst/>
          </a:prstGeom>
          <a:noFill/>
        </p:spPr>
        <p:txBody>
          <a:bodyPr wrap="square" rtlCol="0">
            <a:spAutoFit/>
          </a:bodyPr>
          <a:lstStyle/>
          <a:p>
            <a:pPr algn="ctr"/>
            <a:r>
              <a:rPr lang="es-ES" sz="4000" b="1" cap="small"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rPr>
              <a:t>Adicción física en comparación con la adicción psicológica</a:t>
            </a:r>
          </a:p>
          <a:p>
            <a:endParaRPr lang="es-ES" dirty="0"/>
          </a:p>
        </p:txBody>
      </p:sp>
      <p:sp>
        <p:nvSpPr>
          <p:cNvPr id="3" name="2 CuadroTexto"/>
          <p:cNvSpPr txBox="1"/>
          <p:nvPr/>
        </p:nvSpPr>
        <p:spPr>
          <a:xfrm>
            <a:off x="0" y="1470843"/>
            <a:ext cx="8892480" cy="24622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700" dirty="0" smtClean="0">
                <a:solidFill>
                  <a:schemeClr val="tx1"/>
                </a:solidFill>
                <a:latin typeface="Bookman Old Style" pitchFamily="18" charset="0"/>
              </a:rPr>
              <a:t>Podemos </a:t>
            </a:r>
            <a:r>
              <a:rPr lang="es-ES" sz="1700" dirty="0">
                <a:solidFill>
                  <a:schemeClr val="tx1"/>
                </a:solidFill>
                <a:latin typeface="Bookman Old Style" pitchFamily="18" charset="0"/>
              </a:rPr>
              <a:t>distinguir</a:t>
            </a:r>
            <a:r>
              <a:rPr lang="es-ES" sz="1700" dirty="0" smtClean="0">
                <a:solidFill>
                  <a:schemeClr val="tx1"/>
                </a:solidFill>
                <a:latin typeface="Bookman Old Style" pitchFamily="18" charset="0"/>
              </a:rPr>
              <a:t>:</a:t>
            </a:r>
          </a:p>
          <a:p>
            <a:pPr algn="just"/>
            <a:endParaRPr lang="es-ES" sz="1700" dirty="0">
              <a:solidFill>
                <a:schemeClr val="tx1"/>
              </a:solidFill>
              <a:latin typeface="Bookman Old Style" pitchFamily="18" charset="0"/>
            </a:endParaRPr>
          </a:p>
          <a:p>
            <a:pPr lvl="0" algn="just"/>
            <a:r>
              <a:rPr lang="es-ES" sz="1700" b="1" dirty="0">
                <a:solidFill>
                  <a:schemeClr val="tx1"/>
                </a:solidFill>
                <a:latin typeface="Bookman Old Style" pitchFamily="18" charset="0"/>
              </a:rPr>
              <a:t>Dependencia </a:t>
            </a:r>
            <a:r>
              <a:rPr lang="es-ES" sz="1700" b="1" dirty="0" smtClean="0">
                <a:solidFill>
                  <a:schemeClr val="tx1"/>
                </a:solidFill>
                <a:latin typeface="Bookman Old Style" pitchFamily="18" charset="0"/>
              </a:rPr>
              <a:t>Física</a:t>
            </a:r>
            <a:r>
              <a:rPr lang="es-ES" sz="1700" dirty="0">
                <a:solidFill>
                  <a:schemeClr val="tx1"/>
                </a:solidFill>
                <a:latin typeface="Bookman Old Style" pitchFamily="18" charset="0"/>
              </a:rPr>
              <a:t>. Estado adaptativo que se manifiesta por intensas alteraciones físicas cuando se suspende la administración de una droga</a:t>
            </a:r>
            <a:r>
              <a:rPr lang="es-ES" sz="1700" dirty="0" smtClean="0">
                <a:solidFill>
                  <a:schemeClr val="tx1"/>
                </a:solidFill>
                <a:latin typeface="Bookman Old Style" pitchFamily="18" charset="0"/>
              </a:rPr>
              <a:t>.</a:t>
            </a:r>
          </a:p>
          <a:p>
            <a:pPr lvl="0" algn="just"/>
            <a:endParaRPr lang="es-ES" sz="1700" dirty="0">
              <a:solidFill>
                <a:schemeClr val="tx1"/>
              </a:solidFill>
              <a:latin typeface="Bookman Old Style" pitchFamily="18" charset="0"/>
            </a:endParaRPr>
          </a:p>
          <a:p>
            <a:pPr lvl="0" algn="just"/>
            <a:r>
              <a:rPr lang="es-ES" sz="1700" b="1" dirty="0">
                <a:solidFill>
                  <a:schemeClr val="tx1"/>
                </a:solidFill>
                <a:latin typeface="Bookman Old Style" pitchFamily="18" charset="0"/>
              </a:rPr>
              <a:t>Dependencia P</a:t>
            </a:r>
            <a:r>
              <a:rPr lang="es-ES" sz="1700" b="1" dirty="0" smtClean="0">
                <a:solidFill>
                  <a:schemeClr val="tx1"/>
                </a:solidFill>
                <a:latin typeface="Bookman Old Style" pitchFamily="18" charset="0"/>
              </a:rPr>
              <a:t>síquica</a:t>
            </a:r>
            <a:r>
              <a:rPr lang="es-ES" sz="1700" dirty="0">
                <a:solidFill>
                  <a:schemeClr val="tx1"/>
                </a:solidFill>
                <a:latin typeface="Bookman Old Style" pitchFamily="18" charset="0"/>
              </a:rPr>
              <a:t>. Estado en el que una droga produce una sensación de satisfacción y una motivación psíquica que requiere la administración de una droga para producir placer o evitar sensaciones desagradables.</a:t>
            </a:r>
          </a:p>
          <a:p>
            <a:endParaRPr lang="es-ES" dirty="0"/>
          </a:p>
        </p:txBody>
      </p:sp>
      <p:pic>
        <p:nvPicPr>
          <p:cNvPr id="4" name="Picture 2" descr="http://lauragarciafiloso.files.wordpress.com/2010/01/drogas.jpg"/>
          <p:cNvPicPr>
            <a:picLocks noChangeAspect="1" noChangeArrowheads="1"/>
          </p:cNvPicPr>
          <p:nvPr/>
        </p:nvPicPr>
        <p:blipFill>
          <a:blip r:embed="rId2" cstate="print"/>
          <a:srcRect/>
          <a:stretch>
            <a:fillRect/>
          </a:stretch>
        </p:blipFill>
        <p:spPr bwMode="auto">
          <a:xfrm>
            <a:off x="179512" y="3789040"/>
            <a:ext cx="3898404" cy="2916007"/>
          </a:xfrm>
          <a:prstGeom prst="rect">
            <a:avLst/>
          </a:prstGeom>
          <a:noFill/>
          <a:effectLst>
            <a:softEdge rad="127000"/>
          </a:effectLst>
        </p:spPr>
      </p:pic>
      <p:pic>
        <p:nvPicPr>
          <p:cNvPr id="5" name="Picture 4" descr="http://wallinside.com/fotos/1291902289la-droga-y-la-muerte-van-de-la-mano.jpg"/>
          <p:cNvPicPr>
            <a:picLocks noChangeAspect="1" noChangeArrowheads="1"/>
          </p:cNvPicPr>
          <p:nvPr/>
        </p:nvPicPr>
        <p:blipFill>
          <a:blip r:embed="rId3" cstate="print"/>
          <a:srcRect/>
          <a:stretch>
            <a:fillRect/>
          </a:stretch>
        </p:blipFill>
        <p:spPr bwMode="auto">
          <a:xfrm>
            <a:off x="4716014" y="3797929"/>
            <a:ext cx="3945538" cy="2880000"/>
          </a:xfrm>
          <a:prstGeom prst="rect">
            <a:avLst/>
          </a:prstGeom>
          <a:noFill/>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sp>
        <p:nvSpPr>
          <p:cNvPr id="3" name="2 CuadroTexto"/>
          <p:cNvSpPr txBox="1"/>
          <p:nvPr/>
        </p:nvSpPr>
        <p:spPr>
          <a:xfrm>
            <a:off x="323528" y="3140968"/>
            <a:ext cx="8496944" cy="677108"/>
          </a:xfrm>
          <a:prstGeom prst="rect">
            <a:avLst/>
          </a:prstGeom>
          <a:no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just"/>
            <a:endParaRPr lang="es-ES" sz="2000" dirty="0">
              <a:solidFill>
                <a:schemeClr val="accent2"/>
              </a:solidFill>
              <a:latin typeface="Bookman Old Style" pitchFamily="18" charset="0"/>
            </a:endParaRPr>
          </a:p>
          <a:p>
            <a:endParaRPr lang="es-ES" dirty="0"/>
          </a:p>
        </p:txBody>
      </p:sp>
      <p:sp>
        <p:nvSpPr>
          <p:cNvPr id="4" name="3 CuadroTexto"/>
          <p:cNvSpPr txBox="1"/>
          <p:nvPr/>
        </p:nvSpPr>
        <p:spPr>
          <a:xfrm>
            <a:off x="395536" y="188640"/>
            <a:ext cx="8352928"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solidFill>
                  <a:schemeClr val="tx1"/>
                </a:solidFill>
                <a:latin typeface="Bookman Old Style" pitchFamily="18" charset="0"/>
              </a:rPr>
              <a:t>Las personas dependientes de la droga muestran:</a:t>
            </a:r>
          </a:p>
          <a:p>
            <a:pPr algn="just"/>
            <a:endParaRPr lang="es-ES" dirty="0" smtClean="0">
              <a:solidFill>
                <a:schemeClr val="tx1"/>
              </a:solidFill>
              <a:latin typeface="Bookman Old Style" pitchFamily="18" charset="0"/>
            </a:endParaRPr>
          </a:p>
          <a:p>
            <a:pPr lvl="0" algn="just">
              <a:buFont typeface="Wingdings" pitchFamily="2" charset="2"/>
              <a:buChar char="ü"/>
            </a:pPr>
            <a:r>
              <a:rPr lang="es-ES" b="1" dirty="0" smtClean="0">
                <a:solidFill>
                  <a:schemeClr val="tx1"/>
                </a:solidFill>
                <a:latin typeface="Bookman Old Style" pitchFamily="18" charset="0"/>
              </a:rPr>
              <a:t>Tolerancia</a:t>
            </a:r>
            <a:r>
              <a:rPr lang="es-ES" dirty="0" smtClean="0">
                <a:solidFill>
                  <a:schemeClr val="tx1"/>
                </a:solidFill>
                <a:latin typeface="Bookman Old Style" pitchFamily="18" charset="0"/>
              </a:rPr>
              <a:t>. Hecho por el cual se incrementa progresivamente la dosis de una droga para que su administración produzca un efecto concreto; está originada por la puesta en marcha de mecanismos compensatorios que se oponen a los efectos de la droga.</a:t>
            </a:r>
          </a:p>
          <a:p>
            <a:pPr lvl="0" algn="just">
              <a:buFont typeface="Wingdings" pitchFamily="2" charset="2"/>
              <a:buChar char="ü"/>
            </a:pPr>
            <a:r>
              <a:rPr lang="es-ES" b="1" dirty="0" smtClean="0">
                <a:solidFill>
                  <a:schemeClr val="tx1"/>
                </a:solidFill>
                <a:latin typeface="Bookman Old Style" pitchFamily="18" charset="0"/>
              </a:rPr>
              <a:t>Síndrome de abstinencia</a:t>
            </a:r>
            <a:r>
              <a:rPr lang="es-ES" dirty="0" smtClean="0">
                <a:solidFill>
                  <a:schemeClr val="tx1"/>
                </a:solidFill>
                <a:latin typeface="Bookman Old Style" pitchFamily="18" charset="0"/>
              </a:rPr>
              <a:t>. Aparición de síntomas opuestos a aquellos producidos por una droga cuando se cesa bruscamente su consumo, estando originados por los mismos mecanismos compensatorios explicados anteriormente.</a:t>
            </a:r>
          </a:p>
        </p:txBody>
      </p:sp>
      <p:pic>
        <p:nvPicPr>
          <p:cNvPr id="5" name="Picture 5" descr="http://www.terra.com.pe/addon/img/105b8aadicta_301x464p.jpg"/>
          <p:cNvPicPr>
            <a:picLocks noChangeAspect="1" noChangeArrowheads="1"/>
          </p:cNvPicPr>
          <p:nvPr/>
        </p:nvPicPr>
        <p:blipFill>
          <a:blip r:embed="rId2" cstate="print"/>
          <a:srcRect/>
          <a:stretch>
            <a:fillRect/>
          </a:stretch>
        </p:blipFill>
        <p:spPr bwMode="auto">
          <a:xfrm>
            <a:off x="179512" y="3212975"/>
            <a:ext cx="2232248" cy="3441073"/>
          </a:xfrm>
          <a:prstGeom prst="rect">
            <a:avLst/>
          </a:prstGeom>
          <a:noFill/>
          <a:effectLst>
            <a:softEdge rad="127000"/>
          </a:effectLst>
        </p:spPr>
      </p:pic>
      <p:pic>
        <p:nvPicPr>
          <p:cNvPr id="6" name="Picture 9" descr="http://2.bp.blogspot.com/_HrjWdPyJsgg/SYb0QqWDZVI/AAAAAAAAACc/pwtFlssCWjg/s320/sindrome+de+abstinencia.jpg"/>
          <p:cNvPicPr>
            <a:picLocks noChangeAspect="1" noChangeArrowheads="1"/>
          </p:cNvPicPr>
          <p:nvPr/>
        </p:nvPicPr>
        <p:blipFill>
          <a:blip r:embed="rId3" cstate="print"/>
          <a:srcRect/>
          <a:stretch>
            <a:fillRect/>
          </a:stretch>
        </p:blipFill>
        <p:spPr bwMode="auto">
          <a:xfrm>
            <a:off x="2699792" y="3212976"/>
            <a:ext cx="3411760" cy="3411760"/>
          </a:xfrm>
          <a:prstGeom prst="rect">
            <a:avLst/>
          </a:prstGeom>
          <a:noFill/>
          <a:effectLst>
            <a:softEdge rad="127000"/>
          </a:effectLst>
        </p:spPr>
      </p:pic>
      <p:pic>
        <p:nvPicPr>
          <p:cNvPr id="7" name="Picture 11" descr="http://polciita.files.wordpress.com/2007/07/drogas3.gif"/>
          <p:cNvPicPr>
            <a:picLocks noChangeAspect="1" noChangeArrowheads="1"/>
          </p:cNvPicPr>
          <p:nvPr/>
        </p:nvPicPr>
        <p:blipFill>
          <a:blip r:embed="rId4" cstate="print"/>
          <a:srcRect/>
          <a:stretch>
            <a:fillRect/>
          </a:stretch>
        </p:blipFill>
        <p:spPr bwMode="auto">
          <a:xfrm>
            <a:off x="6372200" y="3212976"/>
            <a:ext cx="2376264" cy="34297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sp>
        <p:nvSpPr>
          <p:cNvPr id="3" name="2 CuadroTexto"/>
          <p:cNvSpPr txBox="1"/>
          <p:nvPr/>
        </p:nvSpPr>
        <p:spPr>
          <a:xfrm>
            <a:off x="323528" y="3140968"/>
            <a:ext cx="8496944" cy="677108"/>
          </a:xfrm>
          <a:prstGeom prst="rect">
            <a:avLst/>
          </a:prstGeom>
          <a:no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just"/>
            <a:endParaRPr lang="es-ES" sz="2000" dirty="0">
              <a:solidFill>
                <a:schemeClr val="accent2"/>
              </a:solidFill>
              <a:latin typeface="Bookman Old Style" pitchFamily="18" charset="0"/>
            </a:endParaRPr>
          </a:p>
          <a:p>
            <a:endParaRPr lang="es-ES" dirty="0"/>
          </a:p>
        </p:txBody>
      </p:sp>
      <p:sp>
        <p:nvSpPr>
          <p:cNvPr id="4" name="3 CuadroTexto"/>
          <p:cNvSpPr txBox="1"/>
          <p:nvPr/>
        </p:nvSpPr>
        <p:spPr>
          <a:xfrm>
            <a:off x="251520" y="0"/>
            <a:ext cx="8352928" cy="830997"/>
          </a:xfrm>
          <a:prstGeom prst="rect">
            <a:avLst/>
          </a:prstGeom>
          <a:noFill/>
        </p:spPr>
        <p:txBody>
          <a:bodyPr wrap="square" rtlCol="0">
            <a:spAutoFit/>
          </a:bodyPr>
          <a:lstStyle/>
          <a:p>
            <a:pPr algn="ctr"/>
            <a:r>
              <a:rPr lang="es-ES" sz="4800" b="1" cap="small"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rPr>
              <a:t>Refuerzo Positivo</a:t>
            </a:r>
          </a:p>
        </p:txBody>
      </p:sp>
      <p:sp>
        <p:nvSpPr>
          <p:cNvPr id="5" name="Rectangle 1"/>
          <p:cNvSpPr>
            <a:spLocks noChangeArrowheads="1"/>
          </p:cNvSpPr>
          <p:nvPr/>
        </p:nvSpPr>
        <p:spPr bwMode="auto">
          <a:xfrm>
            <a:off x="179512" y="955759"/>
            <a:ext cx="8784976"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Las drogas adictivas tienen efectos reforzadores, que incluyen la activación del mecanismo de refuerzo, que fortalece la respuesta a la que se asocia.</a:t>
            </a:r>
            <a:endParaRPr kumimoji="0" lang="es-ES"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sng"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Papel en la drogadicción</a:t>
            </a:r>
            <a:endParaRPr kumimoji="0" lang="es-ES" b="0" i="0" u="sng"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 eficacia de un estímulo </a:t>
            </a:r>
            <a:r>
              <a:rPr kumimoji="0" lang="es-ES" b="0" i="0" u="none" strike="noStrike" cap="none" normalizeH="0" baseline="0" dirty="0" err="1" smtClean="0">
                <a:ln>
                  <a:noFill/>
                </a:ln>
                <a:solidFill>
                  <a:schemeClr val="tx1"/>
                </a:solidFill>
                <a:effectLst/>
                <a:latin typeface="Bookman Old Style" pitchFamily="18" charset="0"/>
                <a:ea typeface="Calibri" pitchFamily="34" charset="0"/>
                <a:cs typeface="Times New Roman" pitchFamily="18" charset="0"/>
              </a:rPr>
              <a:t>reforzante</a:t>
            </a: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es mayor si ocurre inmediatamente después de la respuesta y viceversa. La razón es el aprendizaje de las consecuencias de nuestra conducta.</a:t>
            </a:r>
            <a:endParaRPr kumimoji="0" lang="es-ES"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El refuerzo más potente tiene lugar cuando las drogas producen cambios repentinos en la actividad de los mecanismos cerebrales de refuerzo y viceversa. </a:t>
            </a:r>
            <a:endParaRPr kumimoji="0" lang="es-ES"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 capacidad de las personas para recordar haber practicado una conducta hace posible que se refuerce su conducta. Sin dicha capacidad, impide que el animal aprenda a tomar la droga.</a:t>
            </a:r>
            <a:endParaRPr kumimoji="0" lang="es-ES"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sng"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Mecanismos Neurales</a:t>
            </a:r>
            <a:endParaRPr kumimoji="0" lang="es-ES" b="0" i="0" u="sng"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Los efectos reforzadores tienen un efecto fisiológico común: </a:t>
            </a:r>
            <a:r>
              <a:rPr kumimoji="0" lang="es-ES"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 liberación de dopamina en el núcleo </a:t>
            </a:r>
            <a:r>
              <a:rPr kumimoji="0" lang="es-ES" b="1" i="0" u="none" strike="noStrike" cap="none" normalizeH="0" baseline="0" dirty="0" err="1" smtClean="0">
                <a:ln>
                  <a:noFill/>
                </a:ln>
                <a:solidFill>
                  <a:schemeClr val="tx1"/>
                </a:solidFill>
                <a:effectLst/>
                <a:latin typeface="Bookman Old Style" pitchFamily="18" charset="0"/>
                <a:ea typeface="Calibri" pitchFamily="34" charset="0"/>
                <a:cs typeface="Times New Roman" pitchFamily="18" charset="0"/>
              </a:rPr>
              <a:t>accumbens</a:t>
            </a:r>
            <a:r>
              <a:rPr kumimoji="0" lang="es-ES"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condición necesaria para que tenga lugar un refuerzo positivo.</a:t>
            </a:r>
            <a:endParaRPr kumimoji="0" lang="es-ES" b="0"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908720"/>
            <a:ext cx="5904656" cy="369332"/>
          </a:xfrm>
          <a:prstGeom prst="rect">
            <a:avLst/>
          </a:prstGeom>
          <a:noFill/>
        </p:spPr>
        <p:txBody>
          <a:bodyPr wrap="square" rtlCol="0">
            <a:spAutoFit/>
          </a:bodyPr>
          <a:lstStyle/>
          <a:p>
            <a:endParaRPr lang="es-ES" dirty="0"/>
          </a:p>
        </p:txBody>
      </p:sp>
      <p:sp>
        <p:nvSpPr>
          <p:cNvPr id="3" name="2 CuadroTexto"/>
          <p:cNvSpPr txBox="1"/>
          <p:nvPr/>
        </p:nvSpPr>
        <p:spPr>
          <a:xfrm>
            <a:off x="395536" y="3140968"/>
            <a:ext cx="8496944" cy="677108"/>
          </a:xfrm>
          <a:prstGeom prst="rect">
            <a:avLst/>
          </a:prstGeom>
          <a:no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just"/>
            <a:endParaRPr lang="es-ES" sz="2000" dirty="0">
              <a:solidFill>
                <a:schemeClr val="accent2"/>
              </a:solidFill>
              <a:latin typeface="Bookman Old Style" pitchFamily="18" charset="0"/>
            </a:endParaRPr>
          </a:p>
          <a:p>
            <a:endParaRPr lang="es-ES" dirty="0"/>
          </a:p>
        </p:txBody>
      </p:sp>
      <p:sp>
        <p:nvSpPr>
          <p:cNvPr id="4" name="3 CuadroTexto"/>
          <p:cNvSpPr txBox="1"/>
          <p:nvPr/>
        </p:nvSpPr>
        <p:spPr>
          <a:xfrm>
            <a:off x="323528" y="1052736"/>
            <a:ext cx="8352928" cy="830997"/>
          </a:xfrm>
          <a:prstGeom prst="rect">
            <a:avLst/>
          </a:prstGeom>
          <a:noFill/>
        </p:spPr>
        <p:txBody>
          <a:bodyPr wrap="square" rtlCol="0">
            <a:spAutoFit/>
          </a:bodyPr>
          <a:lstStyle/>
          <a:p>
            <a:pPr algn="ctr"/>
            <a:r>
              <a:rPr lang="es-ES" sz="4800" b="1" cap="small"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Bookman Old Style" pitchFamily="18" charset="0"/>
              </a:rPr>
              <a:t>Refuerzo Negativo</a:t>
            </a:r>
          </a:p>
        </p:txBody>
      </p:sp>
      <p:sp>
        <p:nvSpPr>
          <p:cNvPr id="5" name="Rectangle 1"/>
          <p:cNvSpPr>
            <a:spLocks noChangeArrowheads="1"/>
          </p:cNvSpPr>
          <p:nvPr/>
        </p:nvSpPr>
        <p:spPr bwMode="auto">
          <a:xfrm>
            <a:off x="323528" y="3146485"/>
            <a:ext cx="4536504"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s-ES" dirty="0">
                <a:solidFill>
                  <a:schemeClr val="tx1"/>
                </a:solidFill>
                <a:latin typeface="Bookman Old Style" pitchFamily="18" charset="0"/>
              </a:rPr>
              <a:t>Es una conducta que pone fin a un estímulo </a:t>
            </a:r>
            <a:r>
              <a:rPr lang="es-ES" dirty="0" err="1">
                <a:solidFill>
                  <a:schemeClr val="tx1"/>
                </a:solidFill>
                <a:latin typeface="Bookman Old Style" pitchFamily="18" charset="0"/>
              </a:rPr>
              <a:t>aversivo</a:t>
            </a:r>
            <a:r>
              <a:rPr lang="es-ES" dirty="0">
                <a:solidFill>
                  <a:schemeClr val="tx1"/>
                </a:solidFill>
                <a:latin typeface="Bookman Old Style" pitchFamily="18" charset="0"/>
              </a:rPr>
              <a:t> se verá reforzada. Explica la adquisición de la adicción a drogas bajo ciertas circunstancias.</a:t>
            </a:r>
          </a:p>
          <a:p>
            <a:pPr algn="just"/>
            <a:r>
              <a:rPr lang="es-ES" dirty="0">
                <a:solidFill>
                  <a:schemeClr val="tx1"/>
                </a:solidFill>
                <a:latin typeface="Bookman Old Style" pitchFamily="18" charset="0"/>
              </a:rPr>
              <a:t>No confundir el refuerzo negativo con el castigo, aunque ambos implican estímulos </a:t>
            </a:r>
            <a:r>
              <a:rPr lang="es-ES" dirty="0" err="1">
                <a:solidFill>
                  <a:schemeClr val="tx1"/>
                </a:solidFill>
                <a:latin typeface="Bookman Old Style" pitchFamily="18" charset="0"/>
              </a:rPr>
              <a:t>aversivos</a:t>
            </a:r>
            <a:r>
              <a:rPr lang="es-ES" dirty="0">
                <a:solidFill>
                  <a:schemeClr val="tx1"/>
                </a:solidFill>
                <a:latin typeface="Bookman Old Style" pitchFamily="18" charset="0"/>
              </a:rPr>
              <a:t> el primero responde más probablemente y el segundo menos.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accent2"/>
              </a:solidFill>
              <a:effectLst/>
              <a:latin typeface="Bookman Old Style" pitchFamily="18" charset="0"/>
              <a:cs typeface="Arial" pitchFamily="34" charset="0"/>
            </a:endParaRPr>
          </a:p>
        </p:txBody>
      </p:sp>
      <p:pic>
        <p:nvPicPr>
          <p:cNvPr id="6" name="Picture 2" descr="http://3.bp.blogspot.com/_VjT6eLIdGoQ/R1B0S8H5NtI/AAAAAAAAAAY/tNX0zs8XOBQ/s1600-R/drogas.gif"/>
          <p:cNvPicPr>
            <a:picLocks noChangeAspect="1" noChangeArrowheads="1"/>
          </p:cNvPicPr>
          <p:nvPr/>
        </p:nvPicPr>
        <p:blipFill>
          <a:blip r:embed="rId2" cstate="print"/>
          <a:srcRect/>
          <a:stretch>
            <a:fillRect/>
          </a:stretch>
        </p:blipFill>
        <p:spPr bwMode="auto">
          <a:xfrm>
            <a:off x="5796136" y="2780928"/>
            <a:ext cx="2941673" cy="3672408"/>
          </a:xfrm>
          <a:prstGeom prst="rect">
            <a:avLst/>
          </a:prstGeom>
          <a:noFill/>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260648"/>
            <a:ext cx="7772400" cy="1470025"/>
          </a:xfrm>
          <a:prstGeom prst="rect">
            <a:avLst/>
          </a:prstGeom>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800" b="1" i="0" u="none" strike="noStrike" kern="1200" cap="all" spc="0" normalizeH="0" baseline="0" noProof="0" smtClean="0">
                <a:ln w="500">
                  <a:solidFill>
                    <a:schemeClr val="tx2">
                      <a:shade val="20000"/>
                      <a:satMod val="120000"/>
                    </a:schemeClr>
                  </a:solidFill>
                </a:ln>
                <a:solidFill>
                  <a:schemeClr val="lt1"/>
                </a:solidFill>
                <a:effectLst/>
                <a:uLnTx/>
                <a:uFillTx/>
                <a:latin typeface="+mn-lt"/>
                <a:ea typeface="+mn-ea"/>
                <a:cs typeface="+mn-cs"/>
              </a:rPr>
              <a:t>EFECTOS TERAPÉUTICOS DE LAS DROGAS</a:t>
            </a:r>
            <a:endParaRPr kumimoji="0" lang="es-ES" sz="3800" b="1" i="0" u="none" strike="noStrike" kern="1200" cap="all" spc="0" normalizeH="0" baseline="0" noProof="0" dirty="0">
              <a:ln w="500">
                <a:solidFill>
                  <a:schemeClr val="tx2">
                    <a:shade val="20000"/>
                    <a:satMod val="120000"/>
                  </a:schemeClr>
                </a:solidFill>
              </a:ln>
              <a:solidFill>
                <a:schemeClr val="lt1"/>
              </a:solidFill>
              <a:effectLst/>
              <a:uLnTx/>
              <a:uFillTx/>
              <a:latin typeface="+mn-lt"/>
              <a:ea typeface="+mn-ea"/>
              <a:cs typeface="+mn-cs"/>
            </a:endParaRPr>
          </a:p>
        </p:txBody>
      </p:sp>
      <p:sp>
        <p:nvSpPr>
          <p:cNvPr id="3" name="2 Subtítulo"/>
          <p:cNvSpPr txBox="1">
            <a:spLocks/>
          </p:cNvSpPr>
          <p:nvPr/>
        </p:nvSpPr>
        <p:spPr>
          <a:xfrm>
            <a:off x="539552" y="1916832"/>
            <a:ext cx="6400800" cy="1752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Tx/>
              <a:buChar char="-"/>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COCAINA</a:t>
            </a:r>
          </a:p>
          <a:p>
            <a:pPr marL="274320" marR="0" lvl="0" indent="-274320" algn="l" defTabSz="914400" rtl="0" eaLnBrk="1" fontAlgn="auto" latinLnBrk="0" hangingPunct="1">
              <a:lnSpc>
                <a:spcPct val="100000"/>
              </a:lnSpc>
              <a:spcBef>
                <a:spcPts val="600"/>
              </a:spcBef>
              <a:spcAft>
                <a:spcPts val="0"/>
              </a:spcAft>
              <a:buClr>
                <a:schemeClr val="tx2"/>
              </a:buClr>
              <a:buSzPct val="73000"/>
              <a:buFontTx/>
              <a:buChar char="-"/>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HEROÍNA</a:t>
            </a:r>
          </a:p>
          <a:p>
            <a:pPr marL="274320" marR="0" lvl="0" indent="-274320" algn="l" defTabSz="914400" rtl="0" eaLnBrk="1" fontAlgn="auto" latinLnBrk="0" hangingPunct="1">
              <a:lnSpc>
                <a:spcPct val="100000"/>
              </a:lnSpc>
              <a:spcBef>
                <a:spcPts val="600"/>
              </a:spcBef>
              <a:spcAft>
                <a:spcPts val="0"/>
              </a:spcAft>
              <a:buClr>
                <a:schemeClr val="tx2"/>
              </a:buClr>
              <a:buSzPct val="73000"/>
              <a:buFontTx/>
              <a:buChar char="-"/>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CANNABIS</a:t>
            </a:r>
          </a:p>
          <a:p>
            <a:pPr marL="274320" marR="0" lvl="0" indent="-274320" algn="l" defTabSz="914400" rtl="0" eaLnBrk="1" fontAlgn="auto" latinLnBrk="0" hangingPunct="1">
              <a:lnSpc>
                <a:spcPct val="100000"/>
              </a:lnSpc>
              <a:spcBef>
                <a:spcPts val="600"/>
              </a:spcBef>
              <a:spcAft>
                <a:spcPts val="0"/>
              </a:spcAft>
              <a:buClr>
                <a:schemeClr val="tx2"/>
              </a:buClr>
              <a:buSzPct val="73000"/>
              <a:buFontTx/>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3491880" y="4077072"/>
            <a:ext cx="3019425" cy="2466975"/>
          </a:xfrm>
          <a:prstGeom prst="rect">
            <a:avLst/>
          </a:prstGeom>
          <a:noFill/>
          <a:ln w="9525">
            <a:noFill/>
            <a:miter lim="800000"/>
            <a:headEnd/>
            <a:tailEnd/>
          </a:ln>
        </p:spPr>
      </p:pic>
      <p:pic>
        <p:nvPicPr>
          <p:cNvPr id="5" name="Picture 4" descr="http://2.bp.blogspot.com/-naTBCiHuZjM/Tq8kc4q3AEI/AAAAAAAAD0I/oy16Yz2qZxI/s1600/coca2.jpg"/>
          <p:cNvPicPr>
            <a:picLocks noChangeAspect="1" noChangeArrowheads="1"/>
          </p:cNvPicPr>
          <p:nvPr/>
        </p:nvPicPr>
        <p:blipFill>
          <a:blip r:embed="rId3" cstate="print"/>
          <a:srcRect/>
          <a:stretch>
            <a:fillRect/>
          </a:stretch>
        </p:blipFill>
        <p:spPr bwMode="auto">
          <a:xfrm>
            <a:off x="6770737" y="3435152"/>
            <a:ext cx="2373263" cy="3422848"/>
          </a:xfrm>
          <a:prstGeom prst="rect">
            <a:avLst/>
          </a:prstGeom>
          <a:noFill/>
        </p:spPr>
      </p:pic>
      <p:pic>
        <p:nvPicPr>
          <p:cNvPr id="6" name="Picture 6" descr="http://t3.gstatic.com/images?q=tbn:ANd9GcSB-DdKVJpZRu3ej38v9TbcjzUmtdpWH7hgksPfSkx2Rr6gVKMb"/>
          <p:cNvPicPr>
            <a:picLocks noChangeAspect="1" noChangeArrowheads="1"/>
          </p:cNvPicPr>
          <p:nvPr/>
        </p:nvPicPr>
        <p:blipFill>
          <a:blip r:embed="rId4" cstate="print"/>
          <a:srcRect/>
          <a:stretch>
            <a:fillRect/>
          </a:stretch>
        </p:blipFill>
        <p:spPr bwMode="auto">
          <a:xfrm>
            <a:off x="5004048" y="1844824"/>
            <a:ext cx="2257425" cy="20193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TotalTime>
  <Words>1718</Words>
  <Application>Microsoft Office PowerPoint</Application>
  <PresentationFormat>Presentación en pantalla (4:3)</PresentationFormat>
  <Paragraphs>230</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Flujo</vt:lpstr>
      <vt:lpstr>DROGAS Y SNC</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PRINCIPALES DROGAS DE CONSUMO</vt:lpstr>
      <vt:lpstr>Diapositiva 17</vt:lpstr>
      <vt:lpstr>Diapositiva 18</vt:lpstr>
      <vt:lpstr>Diapositiva 19</vt:lpstr>
      <vt:lpstr>Diapositiva 20</vt:lpstr>
      <vt:lpstr>Efectos de la cocaína</vt:lpstr>
      <vt:lpstr>Diapositiva 22</vt:lpstr>
      <vt:lpstr>Varios estudios han demostrado que inyecciones intravenosas de cocaína  aumentan la concentración de dopamina en el núcleo accumbens, medida por microdiálisis. (Petit y justice, 1989, di ciano y cols. 1995; wise y cols., 1995).  </vt:lpstr>
      <vt:lpstr>Síndrome de abstinencia de la cocaína</vt:lpstr>
      <vt:lpstr>Cannabis</vt:lpstr>
      <vt:lpstr>En un estudio se compararon hombres de costa rica con un largo historial de consumo de cannabis. Se comparó a consumidores con no consumidores, equiparados en edad, nivel profesional, estado civil y consumo de alcohol y tabaco.  Una prueba de capacidad para llevar a cabo simultáneamente dos tareas distintas (golpetear rápidametne con un dedo mientras se intenta pensar en palabras que encajan en una categoría determinada) resultó ser especialmente sensible al consumo de cannabis. Los hombres que lo habían consumido durante 8 años no mostraron problemas, mientras que aquellos que lo habían consumido durante 25 años mostraron un deterioro sustancial.  </vt:lpstr>
      <vt:lpstr>Experiencia con cannabis</vt:lpstr>
      <vt:lpstr>Diapositiva 28</vt:lpstr>
      <vt:lpstr>Diapositiva 29</vt:lpstr>
      <vt:lpstr>Diapositiva 30</vt:lpstr>
      <vt:lpstr>Diapositiva 31</vt:lpstr>
      <vt:lpstr>Diapositiva 32</vt:lpstr>
      <vt:lpstr>Diapositiva 33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cp:revision>
  <dcterms:created xsi:type="dcterms:W3CDTF">2012-06-05T18:17:48Z</dcterms:created>
  <dcterms:modified xsi:type="dcterms:W3CDTF">2012-06-08T15:03:16Z</dcterms:modified>
</cp:coreProperties>
</file>